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_rels/presentation.xml.rels" ContentType="application/vnd.openxmlformats-package.relationships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_rels/slideLayout22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20.xml.rels" ContentType="application/vnd.openxmlformats-package.relationships+xml"/>
  <Override PartName="/ppt/slideLayouts/slideLayout6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2.xml" ContentType="application/vnd.openxmlformats-officedocument.presentationml.slideLayout+xml"/>
  <Override PartName="/ppt/media/image59.png" ContentType="image/png"/>
  <Override PartName="/ppt/media/image57.png" ContentType="image/png"/>
  <Override PartName="/ppt/media/image56.png" ContentType="image/png"/>
  <Override PartName="/ppt/media/image54.png" ContentType="image/png"/>
  <Override PartName="/ppt/media/image53.png" ContentType="image/png"/>
  <Override PartName="/ppt/media/image52.png" ContentType="image/png"/>
  <Override PartName="/ppt/media/image51.png" ContentType="image/png"/>
  <Override PartName="/ppt/media/image44.png" ContentType="image/png"/>
  <Override PartName="/ppt/media/image13.jpeg" ContentType="image/jpeg"/>
  <Override PartName="/ppt/media/image12.jpeg" ContentType="image/jpeg"/>
  <Override PartName="/ppt/media/image33.png" ContentType="image/png"/>
  <Override PartName="/ppt/media/image3.png" ContentType="image/png"/>
  <Override PartName="/ppt/media/image15.png" ContentType="image/png"/>
  <Override PartName="/ppt/media/image32.png" ContentType="image/png"/>
  <Override PartName="/ppt/media/image31.png" ContentType="image/png"/>
  <Override PartName="/ppt/media/image66.png" ContentType="image/png"/>
  <Override PartName="/ppt/media/image28.png" ContentType="image/png"/>
  <Override PartName="/ppt/media/image16.png" ContentType="image/png"/>
  <Override PartName="/ppt/media/image4.png" ContentType="image/png"/>
  <Override PartName="/ppt/media/image7.jpeg" ContentType="image/jpeg"/>
  <Override PartName="/ppt/media/image65.png" ContentType="image/png"/>
  <Override PartName="/ppt/media/image27.png" ContentType="image/png"/>
  <Override PartName="/ppt/media/image64.png" ContentType="image/png"/>
  <Override PartName="/ppt/media/image29.gif" ContentType="image/gif"/>
  <Override PartName="/ppt/media/image63.jpeg" ContentType="image/jpeg"/>
  <Override PartName="/ppt/media/image60.png" ContentType="image/png"/>
  <Override PartName="/ppt/media/image22.gif" ContentType="image/gif"/>
  <Override PartName="/ppt/media/image25.png" ContentType="image/png"/>
  <Override PartName="/ppt/media/image62.png" ContentType="image/png"/>
  <Override PartName="/ppt/media/image26.png" ContentType="image/png"/>
  <Override PartName="/ppt/media/image61.jpeg" ContentType="image/jpeg"/>
  <Override PartName="/ppt/media/image40.png" ContentType="image/png"/>
  <Override PartName="/ppt/media/image2.png" ContentType="image/png"/>
  <Override PartName="/ppt/media/image14.png" ContentType="image/png"/>
  <Override PartName="/ppt/media/image49.png" ContentType="image/png"/>
  <Override PartName="/ppt/media/image19.png" ContentType="image/png"/>
  <Override PartName="/ppt/media/image21.png" ContentType="image/png"/>
  <Override PartName="/ppt/media/image58.png" ContentType="image/png"/>
  <Override PartName="/ppt/media/image24.png" ContentType="image/png"/>
  <Override PartName="/ppt/media/image17.png" ContentType="image/png"/>
  <Override PartName="/ppt/media/image5.png" ContentType="image/png"/>
  <Override PartName="/ppt/media/image35.png" ContentType="image/png"/>
  <Override PartName="/ppt/media/image36.png" ContentType="image/png"/>
  <Override PartName="/ppt/media/image18.png" ContentType="image/png"/>
  <Override PartName="/ppt/media/image6.png" ContentType="image/png"/>
  <Override PartName="/ppt/media/image11.png" ContentType="image/png"/>
  <Override PartName="/ppt/media/image23.jpeg" ContentType="image/jpeg"/>
  <Override PartName="/ppt/media/image8.png" ContentType="image/png"/>
  <Override PartName="/ppt/media/image38.png" ContentType="image/png"/>
  <Override PartName="/ppt/media/image9.gif" ContentType="image/gif"/>
  <Override PartName="/ppt/media/image1.png" ContentType="image/png"/>
  <Override PartName="/ppt/media/image10.gif" ContentType="image/gif"/>
  <Override PartName="/ppt/media/image30.png" ContentType="image/png"/>
  <Override PartName="/ppt/media/image34.gif" ContentType="image/gif"/>
  <Override PartName="/ppt/media/image37.png" ContentType="image/png"/>
  <Override PartName="/ppt/media/image39.png" ContentType="image/png"/>
  <Override PartName="/ppt/media/image41.png" ContentType="image/png"/>
  <Override PartName="/ppt/media/image42.png" ContentType="image/png"/>
  <Override PartName="/ppt/media/image43.png" ContentType="image/png"/>
  <Override PartName="/ppt/media/image48.png" ContentType="image/png"/>
  <Override PartName="/ppt/media/image45.jpeg" ContentType="image/jpeg"/>
  <Override PartName="/ppt/media/image20.jpeg" ContentType="image/jpeg"/>
  <Override PartName="/ppt/media/image55.png" ContentType="image/png"/>
  <Override PartName="/ppt/media/image46.png" ContentType="image/png"/>
  <Override PartName="/ppt/media/image47.png" ContentType="image/png"/>
  <Override PartName="/ppt/media/image50.png" ContentType="image/png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18.xml" ContentType="application/vnd.openxmlformats-officedocument.presentationml.slide+xml"/>
  <Override PartName="/ppt/slides/_rels/slide17.xml.rels" ContentType="application/vnd.openxmlformats-package.relationships+xml"/>
  <Override PartName="/ppt/slides/_rels/slide11.xml.rels" ContentType="application/vnd.openxmlformats-package.relationships+xml"/>
  <Override PartName="/ppt/slides/_rels/slide26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40.xml.rels" ContentType="application/vnd.openxmlformats-package.relationships+xml"/>
  <Override PartName="/ppt/slides/_rels/slide33.xml.rels" ContentType="application/vnd.openxmlformats-package.relationships+xml"/>
  <Override PartName="/ppt/slides/_rels/slide6.xml.rels" ContentType="application/vnd.openxmlformats-package.relationships+xml"/>
  <Override PartName="/ppt/slides/_rels/slide41.xml.rels" ContentType="application/vnd.openxmlformats-package.relationships+xml"/>
  <Override PartName="/ppt/slides/_rels/slide34.xml.rels" ContentType="application/vnd.openxmlformats-package.relationships+xml"/>
  <Override PartName="/ppt/slides/_rels/slide29.xml.rels" ContentType="application/vnd.openxmlformats-package.relationships+xml"/>
  <Override PartName="/ppt/slides/_rels/slide14.xml.rels" ContentType="application/vnd.openxmlformats-package.relationships+xml"/>
  <Override PartName="/ppt/slides/_rels/slide30.xml.rels" ContentType="application/vnd.openxmlformats-package.relationships+xml"/>
  <Override PartName="/ppt/slides/_rels/slide23.xml.rels" ContentType="application/vnd.openxmlformats-package.relationships+xml"/>
  <Override PartName="/ppt/slides/_rels/slide38.xml.rels" ContentType="application/vnd.openxmlformats-package.relationships+xml"/>
  <Override PartName="/ppt/slides/_rels/slide18.xml.rels" ContentType="application/vnd.openxmlformats-package.relationships+xml"/>
  <Override PartName="/ppt/slides/_rels/slide12.xml.rels" ContentType="application/vnd.openxmlformats-package.relationships+xml"/>
  <Override PartName="/ppt/slides/_rels/slide37.xml.rels" ContentType="application/vnd.openxmlformats-package.relationships+xml"/>
  <Override PartName="/ppt/slides/_rels/slide22.xml.rels" ContentType="application/vnd.openxmlformats-package.relationships+xml"/>
  <Override PartName="/ppt/slides/_rels/slide3.xml.rels" ContentType="application/vnd.openxmlformats-package.relationships+xml"/>
  <Override PartName="/ppt/slides/_rels/slide9.xml.rels" ContentType="application/vnd.openxmlformats-package.relationships+xml"/>
  <Override PartName="/ppt/slides/_rels/slide28.xml.rels" ContentType="application/vnd.openxmlformats-package.relationships+xml"/>
  <Override PartName="/ppt/slides/_rels/slide19.xml.rels" ContentType="application/vnd.openxmlformats-package.relationships+xml"/>
  <Override PartName="/ppt/slides/_rels/slide13.xml.rels" ContentType="application/vnd.openxmlformats-package.relationships+xml"/>
  <Override PartName="/ppt/slides/_rels/slide24.xml.rels" ContentType="application/vnd.openxmlformats-package.relationships+xml"/>
  <Override PartName="/ppt/slides/_rels/slide39.xml.rels" ContentType="application/vnd.openxmlformats-package.relationships+xml"/>
  <Override PartName="/ppt/slides/_rels/slide31.xml.rels" ContentType="application/vnd.openxmlformats-package.relationships+xml"/>
  <Override PartName="/ppt/slides/_rels/slide15.xml.rels" ContentType="application/vnd.openxmlformats-package.relationships+xml"/>
  <Override PartName="/ppt/slides/_rels/slide21.xml.rels" ContentType="application/vnd.openxmlformats-package.relationships+xml"/>
  <Override PartName="/ppt/slides/_rels/slide36.xml.rels" ContentType="application/vnd.openxmlformats-package.relationships+xml"/>
  <Override PartName="/ppt/slides/_rels/slide27.xml.rels" ContentType="application/vnd.openxmlformats-package.relationships+xml"/>
  <Override PartName="/ppt/slides/_rels/slide2.xml.rels" ContentType="application/vnd.openxmlformats-package.relationships+xml"/>
  <Override PartName="/ppt/slides/_rels/slide8.xml.rels" ContentType="application/vnd.openxmlformats-package.relationships+xml"/>
  <Override PartName="/ppt/slides/_rels/slide25.xml.rels" ContentType="application/vnd.openxmlformats-package.relationships+xml"/>
  <Override PartName="/ppt/slides/_rels/slide10.xml.rels" ContentType="application/vnd.openxmlformats-package.relationships+xml"/>
  <Override PartName="/ppt/slides/_rels/slide32.xml.rels" ContentType="application/vnd.openxmlformats-package.relationships+xml"/>
  <Override PartName="/ppt/slides/_rels/slide16.xml.rels" ContentType="application/vnd.openxmlformats-package.relationships+xml"/>
  <Override PartName="/ppt/slides/_rels/slide7.xml.rels" ContentType="application/vnd.openxmlformats-package.relationships+xml"/>
  <Override PartName="/ppt/slides/_rels/slide35.xml.rels" ContentType="application/vnd.openxmlformats-package.relationships+xml"/>
  <Override PartName="/ppt/slides/_rels/slide20.xml.rels" ContentType="application/vnd.openxmlformats-package.relationships+xml"/>
  <Override PartName="/ppt/slides/_rels/slide1.xml.rels" ContentType="application/vnd.openxmlformats-package.relationships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9.xml" ContentType="application/vnd.openxmlformats-officedocument.presentationml.slide+xml"/>
  <Override PartName="/ppt/slides/slide12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13.xml" ContentType="application/vnd.openxmlformats-officedocument.presentationml.slide+xml"/>
  <Override PartName="/ppt/slides/slide37.xml" ContentType="application/vnd.openxmlformats-officedocument.presentationml.slide+xml"/>
  <Override PartName="/ppt/slides/slide1.xml" ContentType="application/vnd.openxmlformats-officedocument.presentationml.slide+xml"/>
  <Override PartName="/ppt/slides/slide38.xml" ContentType="application/vnd.openxmlformats-officedocument.presentationml.slide+xml"/>
  <Override PartName="/ppt/slides/slide2.xml" ContentType="application/vnd.openxmlformats-officedocument.presentationml.slide+xml"/>
  <Override PartName="/ppt/slides/slide39.xml" ContentType="application/vnd.openxmlformats-officedocument.presentationml.slide+xml"/>
  <Override PartName="/ppt/slides/slide3.xml" ContentType="application/vnd.openxmlformats-officedocument.presentationml.slide+xml"/>
  <Override PartName="/ppt/slides/slide11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7.xml" ContentType="application/vnd.openxmlformats-officedocument.presentationml.slide+xml"/>
  <Override PartName="/ppt/slides/slide41.xml" ContentType="application/vnd.openxmlformats-officedocument.presentationml.slide+xml"/>
  <Override PartName="/ppt/slides/slide6.xml" ContentType="application/vnd.openxmlformats-officedocument.presentationml.slide+xml"/>
  <Override PartName="/ppt/slides/slide40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</p:sldIdLst>
  <p:sldSz cx="9144000" cy="6858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6840" y="274680"/>
            <a:ext cx="8217000" cy="113040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6840" y="1599840"/>
            <a:ext cx="8217000" cy="2152800"/>
          </a:xfrm>
          <a:prstGeom prst="rect">
            <a:avLst/>
          </a:prstGeom>
        </p:spPr>
        <p:txBody>
          <a:bodyPr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6840" y="3957480"/>
            <a:ext cx="8217000" cy="2152800"/>
          </a:xfrm>
          <a:prstGeom prst="rect">
            <a:avLst/>
          </a:prstGeom>
        </p:spPr>
        <p:txBody>
          <a:bodyPr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6840" y="274680"/>
            <a:ext cx="8217000" cy="113040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6840" y="1599840"/>
            <a:ext cx="4009680" cy="2152800"/>
          </a:xfrm>
          <a:prstGeom prst="rect">
            <a:avLst/>
          </a:prstGeom>
        </p:spPr>
        <p:txBody>
          <a:bodyPr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67400" y="1599840"/>
            <a:ext cx="4009680" cy="2152800"/>
          </a:xfrm>
          <a:prstGeom prst="rect">
            <a:avLst/>
          </a:prstGeom>
        </p:spPr>
        <p:txBody>
          <a:bodyPr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56840" y="3957480"/>
            <a:ext cx="4009680" cy="2152800"/>
          </a:xfrm>
          <a:prstGeom prst="rect">
            <a:avLst/>
          </a:prstGeom>
        </p:spPr>
        <p:txBody>
          <a:bodyPr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667400" y="3957480"/>
            <a:ext cx="4009680" cy="2152800"/>
          </a:xfrm>
          <a:prstGeom prst="rect">
            <a:avLst/>
          </a:prstGeom>
        </p:spPr>
        <p:txBody>
          <a:bodyPr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6840" y="274680"/>
            <a:ext cx="8217000" cy="113040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6840" y="1599840"/>
            <a:ext cx="2645640" cy="2152800"/>
          </a:xfrm>
          <a:prstGeom prst="rect">
            <a:avLst/>
          </a:prstGeom>
        </p:spPr>
        <p:txBody>
          <a:bodyPr>
            <a:normAutofit fontScale="78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235320" y="1599840"/>
            <a:ext cx="2645640" cy="2152800"/>
          </a:xfrm>
          <a:prstGeom prst="rect">
            <a:avLst/>
          </a:prstGeom>
        </p:spPr>
        <p:txBody>
          <a:bodyPr>
            <a:normAutofit fontScale="78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013440" y="1599840"/>
            <a:ext cx="2645640" cy="2152800"/>
          </a:xfrm>
          <a:prstGeom prst="rect">
            <a:avLst/>
          </a:prstGeom>
        </p:spPr>
        <p:txBody>
          <a:bodyPr>
            <a:normAutofit fontScale="78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456840" y="3957480"/>
            <a:ext cx="2645640" cy="2152800"/>
          </a:xfrm>
          <a:prstGeom prst="rect">
            <a:avLst/>
          </a:prstGeom>
        </p:spPr>
        <p:txBody>
          <a:bodyPr>
            <a:normAutofit fontScale="78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235320" y="3957480"/>
            <a:ext cx="2645640" cy="2152800"/>
          </a:xfrm>
          <a:prstGeom prst="rect">
            <a:avLst/>
          </a:prstGeom>
        </p:spPr>
        <p:txBody>
          <a:bodyPr>
            <a:normAutofit fontScale="78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6013440" y="3957480"/>
            <a:ext cx="2645640" cy="2152800"/>
          </a:xfrm>
          <a:prstGeom prst="rect">
            <a:avLst/>
          </a:prstGeom>
        </p:spPr>
        <p:txBody>
          <a:bodyPr>
            <a:normAutofit fontScale="78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56840" y="274680"/>
            <a:ext cx="8217000" cy="113040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456840" y="1599840"/>
            <a:ext cx="8217000" cy="45133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marL="342720" indent="-342720" algn="ctr">
              <a:spcBef>
                <a:spcPts val="23"/>
              </a:spcBef>
              <a:spcAft>
                <a:spcPts val="23"/>
              </a:spcAft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endParaRPr b="0" lang="ru-RU" sz="32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6840" y="274680"/>
            <a:ext cx="8217000" cy="113040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456840" y="1599840"/>
            <a:ext cx="8217000" cy="4513320"/>
          </a:xfrm>
          <a:prstGeom prst="rect">
            <a:avLst/>
          </a:prstGeom>
        </p:spPr>
        <p:txBody>
          <a:bodyPr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456840" y="274680"/>
            <a:ext cx="8217000" cy="113040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456840" y="1599840"/>
            <a:ext cx="4009680" cy="4513320"/>
          </a:xfrm>
          <a:prstGeom prst="rect">
            <a:avLst/>
          </a:prstGeom>
        </p:spPr>
        <p:txBody>
          <a:bodyPr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4667400" y="1599840"/>
            <a:ext cx="4009680" cy="4513320"/>
          </a:xfrm>
          <a:prstGeom prst="rect">
            <a:avLst/>
          </a:prstGeom>
        </p:spPr>
        <p:txBody>
          <a:bodyPr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6840" y="274680"/>
            <a:ext cx="8217000" cy="113040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456840" y="274680"/>
            <a:ext cx="8217000" cy="5241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marL="342720" indent="-342720" algn="ctr">
              <a:spcBef>
                <a:spcPts val="23"/>
              </a:spcBef>
              <a:spcAft>
                <a:spcPts val="23"/>
              </a:spcAft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endParaRPr b="0" lang="ru-RU" sz="32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6840" y="274680"/>
            <a:ext cx="8217000" cy="113040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456840" y="1599840"/>
            <a:ext cx="4009680" cy="2152800"/>
          </a:xfrm>
          <a:prstGeom prst="rect">
            <a:avLst/>
          </a:prstGeom>
        </p:spPr>
        <p:txBody>
          <a:bodyPr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667400" y="1599840"/>
            <a:ext cx="4009680" cy="4513320"/>
          </a:xfrm>
          <a:prstGeom prst="rect">
            <a:avLst/>
          </a:prstGeom>
        </p:spPr>
        <p:txBody>
          <a:bodyPr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456840" y="3957480"/>
            <a:ext cx="4009680" cy="2152800"/>
          </a:xfrm>
          <a:prstGeom prst="rect">
            <a:avLst/>
          </a:prstGeom>
        </p:spPr>
        <p:txBody>
          <a:bodyPr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6840" y="274680"/>
            <a:ext cx="8217000" cy="113040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6840" y="1599840"/>
            <a:ext cx="8217000" cy="45133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marL="342720" indent="-342720" algn="ctr">
              <a:spcBef>
                <a:spcPts val="23"/>
              </a:spcBef>
              <a:spcAft>
                <a:spcPts val="23"/>
              </a:spcAft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endParaRPr b="0" lang="ru-RU" sz="32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6840" y="274680"/>
            <a:ext cx="8217000" cy="113040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456840" y="1599840"/>
            <a:ext cx="4009680" cy="4513320"/>
          </a:xfrm>
          <a:prstGeom prst="rect">
            <a:avLst/>
          </a:prstGeom>
        </p:spPr>
        <p:txBody>
          <a:bodyPr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667400" y="1599840"/>
            <a:ext cx="4009680" cy="2152800"/>
          </a:xfrm>
          <a:prstGeom prst="rect">
            <a:avLst/>
          </a:prstGeom>
        </p:spPr>
        <p:txBody>
          <a:bodyPr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4667400" y="3957480"/>
            <a:ext cx="4009680" cy="2152800"/>
          </a:xfrm>
          <a:prstGeom prst="rect">
            <a:avLst/>
          </a:prstGeom>
        </p:spPr>
        <p:txBody>
          <a:bodyPr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456840" y="274680"/>
            <a:ext cx="8217000" cy="113040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456840" y="1599840"/>
            <a:ext cx="4009680" cy="2152800"/>
          </a:xfrm>
          <a:prstGeom prst="rect">
            <a:avLst/>
          </a:prstGeom>
        </p:spPr>
        <p:txBody>
          <a:bodyPr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4667400" y="1599840"/>
            <a:ext cx="4009680" cy="2152800"/>
          </a:xfrm>
          <a:prstGeom prst="rect">
            <a:avLst/>
          </a:prstGeom>
        </p:spPr>
        <p:txBody>
          <a:bodyPr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456840" y="3957480"/>
            <a:ext cx="8217000" cy="2152800"/>
          </a:xfrm>
          <a:prstGeom prst="rect">
            <a:avLst/>
          </a:prstGeom>
        </p:spPr>
        <p:txBody>
          <a:bodyPr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56840" y="274680"/>
            <a:ext cx="8217000" cy="113040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456840" y="1599840"/>
            <a:ext cx="8217000" cy="2152800"/>
          </a:xfrm>
          <a:prstGeom prst="rect">
            <a:avLst/>
          </a:prstGeom>
        </p:spPr>
        <p:txBody>
          <a:bodyPr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456840" y="3957480"/>
            <a:ext cx="8217000" cy="2152800"/>
          </a:xfrm>
          <a:prstGeom prst="rect">
            <a:avLst/>
          </a:prstGeom>
        </p:spPr>
        <p:txBody>
          <a:bodyPr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456840" y="274680"/>
            <a:ext cx="8217000" cy="113040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456840" y="1599840"/>
            <a:ext cx="4009680" cy="2152800"/>
          </a:xfrm>
          <a:prstGeom prst="rect">
            <a:avLst/>
          </a:prstGeom>
        </p:spPr>
        <p:txBody>
          <a:bodyPr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4667400" y="1599840"/>
            <a:ext cx="4009680" cy="2152800"/>
          </a:xfrm>
          <a:prstGeom prst="rect">
            <a:avLst/>
          </a:prstGeom>
        </p:spPr>
        <p:txBody>
          <a:bodyPr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456840" y="3957480"/>
            <a:ext cx="4009680" cy="2152800"/>
          </a:xfrm>
          <a:prstGeom prst="rect">
            <a:avLst/>
          </a:prstGeom>
        </p:spPr>
        <p:txBody>
          <a:bodyPr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4667400" y="3957480"/>
            <a:ext cx="4009680" cy="2152800"/>
          </a:xfrm>
          <a:prstGeom prst="rect">
            <a:avLst/>
          </a:prstGeom>
        </p:spPr>
        <p:txBody>
          <a:bodyPr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456840" y="274680"/>
            <a:ext cx="8217000" cy="113040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456840" y="1599840"/>
            <a:ext cx="2645640" cy="2152800"/>
          </a:xfrm>
          <a:prstGeom prst="rect">
            <a:avLst/>
          </a:prstGeom>
        </p:spPr>
        <p:txBody>
          <a:bodyPr>
            <a:normAutofit fontScale="78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3235320" y="1599840"/>
            <a:ext cx="2645640" cy="2152800"/>
          </a:xfrm>
          <a:prstGeom prst="rect">
            <a:avLst/>
          </a:prstGeom>
        </p:spPr>
        <p:txBody>
          <a:bodyPr>
            <a:normAutofit fontScale="78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6013440" y="1599840"/>
            <a:ext cx="2645640" cy="2152800"/>
          </a:xfrm>
          <a:prstGeom prst="rect">
            <a:avLst/>
          </a:prstGeom>
        </p:spPr>
        <p:txBody>
          <a:bodyPr>
            <a:normAutofit fontScale="78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456840" y="3957480"/>
            <a:ext cx="2645640" cy="2152800"/>
          </a:xfrm>
          <a:prstGeom prst="rect">
            <a:avLst/>
          </a:prstGeom>
        </p:spPr>
        <p:txBody>
          <a:bodyPr>
            <a:normAutofit fontScale="78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3235320" y="3957480"/>
            <a:ext cx="2645640" cy="2152800"/>
          </a:xfrm>
          <a:prstGeom prst="rect">
            <a:avLst/>
          </a:prstGeom>
        </p:spPr>
        <p:txBody>
          <a:bodyPr>
            <a:normAutofit fontScale="78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6013440" y="3957480"/>
            <a:ext cx="2645640" cy="2152800"/>
          </a:xfrm>
          <a:prstGeom prst="rect">
            <a:avLst/>
          </a:prstGeom>
        </p:spPr>
        <p:txBody>
          <a:bodyPr>
            <a:normAutofit fontScale="78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6840" y="274680"/>
            <a:ext cx="8217000" cy="113040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6840" y="1599840"/>
            <a:ext cx="8217000" cy="4513320"/>
          </a:xfrm>
          <a:prstGeom prst="rect">
            <a:avLst/>
          </a:prstGeom>
        </p:spPr>
        <p:txBody>
          <a:bodyPr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6840" y="274680"/>
            <a:ext cx="8217000" cy="113040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6840" y="1599840"/>
            <a:ext cx="4009680" cy="4513320"/>
          </a:xfrm>
          <a:prstGeom prst="rect">
            <a:avLst/>
          </a:prstGeom>
        </p:spPr>
        <p:txBody>
          <a:bodyPr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67400" y="1599840"/>
            <a:ext cx="4009680" cy="4513320"/>
          </a:xfrm>
          <a:prstGeom prst="rect">
            <a:avLst/>
          </a:prstGeom>
        </p:spPr>
        <p:txBody>
          <a:bodyPr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6840" y="274680"/>
            <a:ext cx="8217000" cy="113040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6840" y="274680"/>
            <a:ext cx="8217000" cy="5241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marL="342720" indent="-342720" algn="ctr">
              <a:spcBef>
                <a:spcPts val="23"/>
              </a:spcBef>
              <a:spcAft>
                <a:spcPts val="23"/>
              </a:spcAft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endParaRPr b="0" lang="ru-RU" sz="32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6840" y="274680"/>
            <a:ext cx="8217000" cy="113040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6840" y="1599840"/>
            <a:ext cx="4009680" cy="2152800"/>
          </a:xfrm>
          <a:prstGeom prst="rect">
            <a:avLst/>
          </a:prstGeom>
        </p:spPr>
        <p:txBody>
          <a:bodyPr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667400" y="1599840"/>
            <a:ext cx="4009680" cy="4513320"/>
          </a:xfrm>
          <a:prstGeom prst="rect">
            <a:avLst/>
          </a:prstGeom>
        </p:spPr>
        <p:txBody>
          <a:bodyPr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56840" y="3957480"/>
            <a:ext cx="4009680" cy="2152800"/>
          </a:xfrm>
          <a:prstGeom prst="rect">
            <a:avLst/>
          </a:prstGeom>
        </p:spPr>
        <p:txBody>
          <a:bodyPr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6840" y="274680"/>
            <a:ext cx="8217000" cy="113040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6840" y="1599840"/>
            <a:ext cx="4009680" cy="4513320"/>
          </a:xfrm>
          <a:prstGeom prst="rect">
            <a:avLst/>
          </a:prstGeom>
        </p:spPr>
        <p:txBody>
          <a:bodyPr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67400" y="1599840"/>
            <a:ext cx="4009680" cy="2152800"/>
          </a:xfrm>
          <a:prstGeom prst="rect">
            <a:avLst/>
          </a:prstGeom>
        </p:spPr>
        <p:txBody>
          <a:bodyPr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67400" y="3957480"/>
            <a:ext cx="4009680" cy="2152800"/>
          </a:xfrm>
          <a:prstGeom prst="rect">
            <a:avLst/>
          </a:prstGeom>
        </p:spPr>
        <p:txBody>
          <a:bodyPr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6840" y="274680"/>
            <a:ext cx="8217000" cy="113040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6840" y="1599840"/>
            <a:ext cx="4009680" cy="2152800"/>
          </a:xfrm>
          <a:prstGeom prst="rect">
            <a:avLst/>
          </a:prstGeom>
        </p:spPr>
        <p:txBody>
          <a:bodyPr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67400" y="1599840"/>
            <a:ext cx="4009680" cy="2152800"/>
          </a:xfrm>
          <a:prstGeom prst="rect">
            <a:avLst/>
          </a:prstGeom>
        </p:spPr>
        <p:txBody>
          <a:bodyPr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6840" y="3957480"/>
            <a:ext cx="8217000" cy="2152800"/>
          </a:xfrm>
          <a:prstGeom prst="rect">
            <a:avLst/>
          </a:prstGeom>
        </p:spPr>
        <p:txBody>
          <a:bodyPr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6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13760" cy="1127160"/>
          </a:xfrm>
          <a:prstGeom prst="rect">
            <a:avLst/>
          </a:prstGeom>
        </p:spPr>
        <p:txBody>
          <a:bodyPr lIns="90000" rIns="90000" tIns="46800" bIns="46800" anchor="ctr">
            <a:noAutofit/>
          </a:bodyPr>
          <a:p>
            <a:pPr algn="ctr">
              <a:spcBef>
                <a:spcPts val="23"/>
              </a:spcBef>
              <a:spcAft>
                <a:spcPts val="23"/>
              </a:spcAft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ru-RU" sz="44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13760" cy="451008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pPr marL="342720" indent="-342720">
              <a:spcBef>
                <a:spcPts val="825"/>
              </a:spcBef>
              <a:spcAft>
                <a:spcPts val="23"/>
              </a:spcAft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lvl="1" marL="342720" indent="-342720">
              <a:spcBef>
                <a:spcPts val="825"/>
              </a:spcBef>
              <a:spcAft>
                <a:spcPts val="23"/>
              </a:spcAft>
              <a:buClr>
                <a:srgbClr val="000000"/>
              </a:buClr>
              <a:buFont typeface="Times New Roman"/>
              <a:buChar char="–"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lvl="2" marL="342720" indent="-342720">
              <a:spcBef>
                <a:spcPts val="825"/>
              </a:spcBef>
              <a:spcAft>
                <a:spcPts val="23"/>
              </a:spcAft>
              <a:buClr>
                <a:srgbClr val="000000"/>
              </a:buClr>
              <a:buFont typeface="Times New Roman"/>
              <a:buChar char="•"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lvl="3" marL="342720" indent="-342720">
              <a:spcBef>
                <a:spcPts val="825"/>
              </a:spcBef>
              <a:spcAft>
                <a:spcPts val="23"/>
              </a:spcAft>
              <a:buClr>
                <a:srgbClr val="000000"/>
              </a:buClr>
              <a:buFont typeface="Times New Roman"/>
              <a:buChar char="–"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lvl="4" marL="342720" indent="-342720">
              <a:spcBef>
                <a:spcPts val="825"/>
              </a:spcBef>
              <a:spcAft>
                <a:spcPts val="23"/>
              </a:spcAft>
              <a:buClr>
                <a:srgbClr val="000000"/>
              </a:buClr>
              <a:buFont typeface="Times New Roman"/>
              <a:buChar char="»"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lvl="5" marL="342720" indent="-342720">
              <a:spcBef>
                <a:spcPts val="825"/>
              </a:spcBef>
              <a:spcAft>
                <a:spcPts val="23"/>
              </a:spcAft>
              <a:buClr>
                <a:srgbClr val="000000"/>
              </a:buClr>
              <a:buFont typeface="Times New Roman"/>
              <a:buChar char="»"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lvl="6" marL="342720" indent="-342720">
              <a:spcBef>
                <a:spcPts val="825"/>
              </a:spcBef>
              <a:spcAft>
                <a:spcPts val="23"/>
              </a:spcAft>
              <a:buClr>
                <a:srgbClr val="000000"/>
              </a:buClr>
              <a:buFont typeface="Times New Roman"/>
              <a:buChar char="»"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"/>
          <p:cNvSpPr/>
          <p:nvPr/>
        </p:nvSpPr>
        <p:spPr>
          <a:xfrm>
            <a:off x="457200" y="6245280"/>
            <a:ext cx="2133720" cy="476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" name=""/>
          <p:cNvSpPr/>
          <p:nvPr/>
        </p:nvSpPr>
        <p:spPr>
          <a:xfrm>
            <a:off x="3124080" y="6245280"/>
            <a:ext cx="2895840" cy="476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" name="PlaceHolder 3"/>
          <p:cNvSpPr>
            <a:spLocks noGrp="1"/>
          </p:cNvSpPr>
          <p:nvPr>
            <p:ph type="sldNum"/>
          </p:nvPr>
        </p:nvSpPr>
        <p:spPr>
          <a:xfrm>
            <a:off x="6552720" y="6244920"/>
            <a:ext cx="2117880" cy="460440"/>
          </a:xfrm>
          <a:prstGeom prst="rect">
            <a:avLst/>
          </a:prstGeom>
        </p:spPr>
        <p:txBody>
          <a:bodyPr lIns="90000" rIns="90000" tIns="46800" bIns="46800">
            <a:noAutofit/>
          </a:bodyPr>
          <a:p>
            <a:pPr algn="r">
              <a:lnSpc>
                <a:spcPct val="100000"/>
              </a:lnSpc>
              <a:spcBef>
                <a:spcPts val="23"/>
              </a:spcBef>
              <a:spcAft>
                <a:spcPts val="23"/>
              </a:spcAft>
              <a:tabLst>
                <a:tab algn="l" pos="0"/>
                <a:tab algn="l" pos="446040"/>
                <a:tab algn="l" pos="895320"/>
                <a:tab algn="l" pos="1344600"/>
                <a:tab algn="l" pos="1793520"/>
                <a:tab algn="l" pos="2242800"/>
                <a:tab algn="l" pos="2692080"/>
                <a:tab algn="l" pos="3141360"/>
                <a:tab algn="l" pos="3590640"/>
                <a:tab algn="l" pos="4039920"/>
                <a:tab algn="l" pos="4489200"/>
                <a:tab algn="l" pos="4938480"/>
                <a:tab algn="l" pos="5387760"/>
                <a:tab algn="l" pos="5837040"/>
                <a:tab algn="l" pos="6286320"/>
                <a:tab algn="l" pos="6735600"/>
                <a:tab algn="l" pos="7184880"/>
                <a:tab algn="l" pos="7634160"/>
                <a:tab algn="l" pos="8083440"/>
                <a:tab algn="l" pos="8532720"/>
                <a:tab algn="l" pos="8982000"/>
                <a:tab algn="l" pos="9431280"/>
                <a:tab algn="l" pos="9880560"/>
                <a:tab algn="l" pos="10329840"/>
                <a:tab algn="l" pos="10779120"/>
                <a:tab algn="l" pos="10780560"/>
                <a:tab algn="l" pos="10782000"/>
              </a:tabLst>
            </a:pPr>
            <a:fld id="{26270FA6-5C33-4F2D-9431-3578673EE163}" type="slidenum"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&lt;номер&gt;</a:t>
            </a:fld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456840" y="274680"/>
            <a:ext cx="8217000" cy="1130400"/>
          </a:xfrm>
          <a:prstGeom prst="rect">
            <a:avLst/>
          </a:prstGeom>
        </p:spPr>
        <p:txBody>
          <a:bodyPr anchor="ctr">
            <a:noAutofit/>
          </a:bodyPr>
          <a:p>
            <a:r>
              <a:rPr b="0" lang="ru-RU" sz="16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456840" y="1599840"/>
            <a:ext cx="8217000" cy="4513320"/>
          </a:xfrm>
          <a:prstGeom prst="rect">
            <a:avLst/>
          </a:prstGeom>
        </p:spPr>
        <p:txBody>
          <a:bodyPr>
            <a:normAutofit fontScale="97000"/>
          </a:bodyPr>
          <a:p>
            <a:pPr marL="342720" indent="-342720">
              <a:spcBef>
                <a:spcPts val="1449"/>
              </a:spcBef>
              <a:spcAft>
                <a:spcPts val="23"/>
              </a:spcAft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ru-RU" sz="3200" spc="-1" strike="noStrike">
                <a:solidFill>
                  <a:srgbClr val="000000"/>
                </a:solidFill>
                <a:latin typeface="Calibri"/>
              </a:rPr>
              <a:t>Для правки структуры щёлкните мышью</a:t>
            </a: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lvl="1" marL="342720" indent="-342720">
              <a:spcBef>
                <a:spcPts val="1449"/>
              </a:spcBef>
              <a:spcAft>
                <a:spcPts val="23"/>
              </a:spcAft>
              <a:buClr>
                <a:srgbClr val="000000"/>
              </a:buClr>
              <a:buFont typeface="Times New Roman"/>
              <a:buChar char="–"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ru-RU" sz="3200" spc="-1" strike="noStrike">
                <a:solidFill>
                  <a:srgbClr val="000000"/>
                </a:solidFill>
                <a:latin typeface="Calibri"/>
              </a:rPr>
              <a:t>Второй уровень структуры</a:t>
            </a: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lvl="2" marL="342720" indent="-342720">
              <a:spcBef>
                <a:spcPts val="1449"/>
              </a:spcBef>
              <a:spcAft>
                <a:spcPts val="23"/>
              </a:spcAft>
              <a:buClr>
                <a:srgbClr val="000000"/>
              </a:buClr>
              <a:buFont typeface="Times New Roman"/>
              <a:buChar char="•"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ru-RU" sz="3200" spc="-1" strike="noStrike">
                <a:solidFill>
                  <a:srgbClr val="000000"/>
                </a:solidFill>
                <a:latin typeface="Calibri"/>
              </a:rPr>
              <a:t>Третий уровень структуры</a:t>
            </a: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lvl="3" marL="342720" indent="-342720">
              <a:spcBef>
                <a:spcPts val="1449"/>
              </a:spcBef>
              <a:spcAft>
                <a:spcPts val="23"/>
              </a:spcAft>
              <a:buClr>
                <a:srgbClr val="000000"/>
              </a:buClr>
              <a:buFont typeface="Times New Roman"/>
              <a:buChar char="–"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ru-RU" sz="3200" spc="-1" strike="noStrike">
                <a:solidFill>
                  <a:srgbClr val="000000"/>
                </a:solidFill>
                <a:latin typeface="Calibri"/>
              </a:rPr>
              <a:t>Четвёртый уровень структуры</a:t>
            </a: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lvl="4" marL="342720" indent="-342720">
              <a:spcBef>
                <a:spcPts val="1449"/>
              </a:spcBef>
              <a:spcAft>
                <a:spcPts val="23"/>
              </a:spcAft>
              <a:buClr>
                <a:srgbClr val="000000"/>
              </a:buClr>
              <a:buFont typeface="Times New Roman"/>
              <a:buChar char="»"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ru-RU" sz="3200" spc="-1" strike="noStrike">
                <a:solidFill>
                  <a:srgbClr val="000000"/>
                </a:solidFill>
                <a:latin typeface="Calibri"/>
              </a:rPr>
              <a:t>Пятый уровень структуры</a:t>
            </a: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lvl="5" marL="342720" indent="-342720">
              <a:spcBef>
                <a:spcPts val="1449"/>
              </a:spcBef>
              <a:spcAft>
                <a:spcPts val="23"/>
              </a:spcAft>
              <a:buClr>
                <a:srgbClr val="000000"/>
              </a:buClr>
              <a:buFont typeface="Times New Roman"/>
              <a:buChar char="»"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ru-RU" sz="3200" spc="-1" strike="noStrike">
                <a:solidFill>
                  <a:srgbClr val="000000"/>
                </a:solidFill>
                <a:latin typeface="Calibri"/>
              </a:rPr>
              <a:t>Шестой уровень структуры</a:t>
            </a: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lvl="6" marL="342720" indent="-342720">
              <a:spcBef>
                <a:spcPts val="1449"/>
              </a:spcBef>
              <a:spcAft>
                <a:spcPts val="23"/>
              </a:spcAft>
              <a:buClr>
                <a:srgbClr val="000000"/>
              </a:buClr>
              <a:buFont typeface="Times New Roman"/>
              <a:buChar char="»"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ru-RU" sz="3200" spc="-1" strike="noStrike">
                <a:solidFill>
                  <a:srgbClr val="000000"/>
                </a:solidFill>
                <a:latin typeface="Calibri"/>
              </a:rPr>
              <a:t>Седьмой уровень структуры</a:t>
            </a: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" name=""/>
          <p:cNvSpPr/>
          <p:nvPr/>
        </p:nvSpPr>
        <p:spPr>
          <a:xfrm>
            <a:off x="457200" y="6356520"/>
            <a:ext cx="2133720" cy="365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4" name=""/>
          <p:cNvSpPr/>
          <p:nvPr/>
        </p:nvSpPr>
        <p:spPr>
          <a:xfrm>
            <a:off x="3124080" y="6356520"/>
            <a:ext cx="2895840" cy="365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5" name="PlaceHolder 3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21120" cy="3520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  <a:spcBef>
                <a:spcPts val="23"/>
              </a:spcBef>
              <a:spcAft>
                <a:spcPts val="23"/>
              </a:spcAft>
              <a:tabLst>
                <a:tab algn="l" pos="0"/>
                <a:tab algn="l" pos="446040"/>
                <a:tab algn="l" pos="895320"/>
                <a:tab algn="l" pos="1344600"/>
                <a:tab algn="l" pos="1793520"/>
                <a:tab algn="l" pos="2242800"/>
                <a:tab algn="l" pos="2692080"/>
                <a:tab algn="l" pos="3141360"/>
                <a:tab algn="l" pos="3590640"/>
                <a:tab algn="l" pos="4039920"/>
                <a:tab algn="l" pos="4489200"/>
                <a:tab algn="l" pos="4938480"/>
                <a:tab algn="l" pos="5387760"/>
                <a:tab algn="l" pos="5837040"/>
                <a:tab algn="l" pos="6286320"/>
                <a:tab algn="l" pos="6735600"/>
                <a:tab algn="l" pos="7184880"/>
                <a:tab algn="l" pos="7634160"/>
                <a:tab algn="l" pos="8083440"/>
                <a:tab algn="l" pos="8532720"/>
                <a:tab algn="l" pos="8982000"/>
                <a:tab algn="l" pos="9431280"/>
                <a:tab algn="l" pos="9880560"/>
                <a:tab algn="l" pos="10329840"/>
                <a:tab algn="l" pos="10779120"/>
                <a:tab algn="l" pos="10780560"/>
                <a:tab algn="l" pos="10782000"/>
              </a:tabLst>
            </a:pPr>
            <a:fld id="{C1C9DD7F-8B04-499C-8E77-08B89ECFCDFC}" type="slidenum">
              <a:rPr b="0" lang="ru-RU" sz="1200" spc="-1" strike="noStrike">
                <a:solidFill>
                  <a:srgbClr val="8b8b8b"/>
                </a:solidFill>
                <a:latin typeface="Arial"/>
                <a:ea typeface="DejaVu Sans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image" Target="../media/image19.png"/><Relationship Id="rId3" Type="http://schemas.openxmlformats.org/officeDocument/2006/relationships/slideLayout" Target="../slideLayouts/slideLayout1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slideLayout" Target="../slideLayouts/slideLayout1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slideLayout" Target="../slideLayouts/slideLayout1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22.gif"/><Relationship Id="rId2" Type="http://schemas.openxmlformats.org/officeDocument/2006/relationships/slideLayout" Target="../slideLayouts/slideLayout1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slideLayout" Target="../slideLayouts/slideLayout1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image" Target="../media/image26.png"/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slideLayout" Target="../slideLayouts/slideLayout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29.gif"/><Relationship Id="rId2" Type="http://schemas.openxmlformats.org/officeDocument/2006/relationships/slideLayout" Target="../slideLayouts/slideLayout1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slideLayout" Target="../slideLayouts/slideLayout1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slideLayout" Target="../slideLayouts/slideLayout1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32.png"/><Relationship Id="rId2" Type="http://schemas.openxmlformats.org/officeDocument/2006/relationships/slideLayout" Target="../slideLayouts/slideLayout1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image" Target="../media/image34.gif"/><Relationship Id="rId3" Type="http://schemas.openxmlformats.org/officeDocument/2006/relationships/slideLayout" Target="../slideLayouts/slideLayout1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slideLayout" Target="../slideLayouts/slideLayout1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36.png"/><Relationship Id="rId2" Type="http://schemas.openxmlformats.org/officeDocument/2006/relationships/image" Target="../media/image37.png"/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2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41.png"/><Relationship Id="rId2" Type="http://schemas.openxmlformats.org/officeDocument/2006/relationships/slideLayout" Target="../slideLayouts/slideLayout1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42.png"/><Relationship Id="rId2" Type="http://schemas.openxmlformats.org/officeDocument/2006/relationships/image" Target="../media/image43.png"/><Relationship Id="rId3" Type="http://schemas.openxmlformats.org/officeDocument/2006/relationships/image" Target="../media/image44.png"/><Relationship Id="rId4" Type="http://schemas.openxmlformats.org/officeDocument/2006/relationships/slideLayout" Target="../slideLayouts/slideLayout1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45.jpeg"/><Relationship Id="rId2" Type="http://schemas.openxmlformats.org/officeDocument/2006/relationships/slideLayout" Target="../slideLayouts/slideLayout1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46.png"/><Relationship Id="rId2" Type="http://schemas.openxmlformats.org/officeDocument/2006/relationships/slideLayout" Target="../slideLayouts/slideLayout1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47.png"/><Relationship Id="rId2" Type="http://schemas.openxmlformats.org/officeDocument/2006/relationships/image" Target="../media/image48.png"/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7" Type="http://schemas.openxmlformats.org/officeDocument/2006/relationships/slideLayout" Target="../slideLayouts/slideLayout1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53.png"/><Relationship Id="rId2" Type="http://schemas.openxmlformats.org/officeDocument/2006/relationships/image" Target="../media/image54.png"/><Relationship Id="rId3" Type="http://schemas.openxmlformats.org/officeDocument/2006/relationships/slideLayout" Target="../slideLayouts/slideLayout1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55.png"/><Relationship Id="rId2" Type="http://schemas.openxmlformats.org/officeDocument/2006/relationships/slideLayout" Target="../slideLayouts/slideLayout1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56.png"/><Relationship Id="rId2" Type="http://schemas.openxmlformats.org/officeDocument/2006/relationships/slideLayout" Target="../slideLayouts/slideLayout1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57.png"/><Relationship Id="rId2" Type="http://schemas.openxmlformats.org/officeDocument/2006/relationships/slideLayout" Target="../slideLayouts/slideLayout1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58.png"/><Relationship Id="rId2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1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59.png"/><Relationship Id="rId2" Type="http://schemas.openxmlformats.org/officeDocument/2006/relationships/slideLayout" Target="../slideLayouts/slideLayout13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60.png"/><Relationship Id="rId2" Type="http://schemas.openxmlformats.org/officeDocument/2006/relationships/image" Target="../media/image61.jpeg"/><Relationship Id="rId3" Type="http://schemas.openxmlformats.org/officeDocument/2006/relationships/image" Target="../media/image62.png"/><Relationship Id="rId4" Type="http://schemas.openxmlformats.org/officeDocument/2006/relationships/image" Target="../media/image63.jpeg"/><Relationship Id="rId5" Type="http://schemas.openxmlformats.org/officeDocument/2006/relationships/image" Target="../media/image64.png"/><Relationship Id="rId6" Type="http://schemas.openxmlformats.org/officeDocument/2006/relationships/image" Target="../media/image65.png"/><Relationship Id="rId7" Type="http://schemas.openxmlformats.org/officeDocument/2006/relationships/image" Target="../media/image66.png"/><Relationship Id="rId8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6.png"/><Relationship Id="rId3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image" Target="../media/image8.png"/><Relationship Id="rId3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9.gif"/><Relationship Id="rId2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0.gif"/><Relationship Id="rId2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6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"/>
          <p:cNvSpPr txBox="1"/>
          <p:nvPr/>
        </p:nvSpPr>
        <p:spPr>
          <a:xfrm>
            <a:off x="1295280" y="936720"/>
            <a:ext cx="6551640" cy="4608360"/>
          </a:xfrm>
          <a:prstGeom prst="rect">
            <a:avLst/>
          </a:prstGeom>
        </p:spPr>
        <p:txBody>
          <a:bodyPr wrap="none" lIns="90000" rIns="90000" tIns="46800" bIns="46800" anchor="ctr" anchorCtr="1">
            <a:prstTxWarp prst="textCascadeUp">
              <a:avLst>
                <a:gd name="adj" fmla="val 74574"/>
              </a:avLst>
            </a:prstTxWarp>
            <a:noAutofit/>
          </a:bodyPr>
          <a:p>
            <a:pPr>
              <a:spcBef>
                <a:spcPts val="23"/>
              </a:spcBef>
              <a:spcAft>
                <a:spcPts val="23"/>
              </a:spcAft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ru-RU" sz="2400" spc="-1" strike="noStrike">
                <a:ln w="9360">
                  <a:solidFill>
                    <a:srgbClr val="000000"/>
                  </a:solidFill>
                  <a:miter/>
                </a:ln>
                <a:gradFill rotWithShape="0">
                  <a:gsLst>
                    <a:gs pos="0">
                      <a:srgbClr val="ff3333"/>
                    </a:gs>
                    <a:gs pos="100000">
                      <a:srgbClr val="ffff66"/>
                    </a:gs>
                  </a:gsLst>
                  <a:lin ang="5400000"/>
                </a:gradFill>
                <a:latin typeface="Arial Black"/>
              </a:rPr>
              <a:t>Законы </a:t>
            </a:r>
            <a:endParaRPr b="0" lang="ru-RU" sz="2400" spc="-1" strike="noStrike">
              <a:ln w="9360">
                <a:solidFill>
                  <a:srgbClr val="000000"/>
                </a:solidFill>
                <a:miter/>
              </a:ln>
              <a:gradFill rotWithShape="0">
                <a:gsLst>
                  <a:gs pos="0">
                    <a:srgbClr val="ff3333"/>
                  </a:gs>
                  <a:gs pos="100000">
                    <a:srgbClr val="ffff66"/>
                  </a:gs>
                </a:gsLst>
                <a:lin ang="5400000"/>
              </a:gradFill>
              <a:latin typeface="Arial Black"/>
              <a:ea typeface="Arial Black"/>
            </a:endParaRPr>
          </a:p>
          <a:p>
            <a:pPr>
              <a:spcBef>
                <a:spcPts val="23"/>
              </a:spcBef>
              <a:spcAft>
                <a:spcPts val="23"/>
              </a:spcAft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ru-RU" sz="2400" spc="-1" strike="noStrike">
                <a:ln w="9360">
                  <a:solidFill>
                    <a:srgbClr val="000000"/>
                  </a:solidFill>
                  <a:miter/>
                </a:ln>
                <a:gradFill rotWithShape="0">
                  <a:gsLst>
                    <a:gs pos="0">
                      <a:srgbClr val="ff3333"/>
                    </a:gs>
                    <a:gs pos="100000">
                      <a:srgbClr val="ffff66"/>
                    </a:gs>
                  </a:gsLst>
                  <a:lin ang="5400000"/>
                </a:gradFill>
                <a:latin typeface="Arial Black"/>
              </a:rPr>
              <a:t>Движения</a:t>
            </a:r>
            <a:endParaRPr b="0" lang="ru-RU" sz="2400" spc="-1" strike="noStrike">
              <a:ln w="9360">
                <a:solidFill>
                  <a:srgbClr val="000000"/>
                </a:solidFill>
                <a:miter/>
              </a:ln>
              <a:gradFill rotWithShape="0">
                <a:gsLst>
                  <a:gs pos="0">
                    <a:srgbClr val="ff3333"/>
                  </a:gs>
                  <a:gs pos="100000">
                    <a:srgbClr val="ffff66"/>
                  </a:gs>
                </a:gsLst>
                <a:lin ang="5400000"/>
              </a:gradFill>
              <a:latin typeface="Arial Black"/>
              <a:ea typeface="Arial Black"/>
            </a:endParaRPr>
          </a:p>
          <a:p>
            <a:pPr>
              <a:spcBef>
                <a:spcPts val="23"/>
              </a:spcBef>
              <a:spcAft>
                <a:spcPts val="23"/>
              </a:spcAft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ru-RU" sz="2400" spc="-1" strike="noStrike">
                <a:ln w="9360">
                  <a:solidFill>
                    <a:srgbClr val="000000"/>
                  </a:solidFill>
                  <a:miter/>
                </a:ln>
                <a:gradFill rotWithShape="0">
                  <a:gsLst>
                    <a:gs pos="0">
                      <a:srgbClr val="ff3333"/>
                    </a:gs>
                    <a:gs pos="100000">
                      <a:srgbClr val="ffff66"/>
                    </a:gs>
                  </a:gsLst>
                  <a:lin ang="5400000"/>
                </a:gradFill>
                <a:latin typeface="Arial Black"/>
              </a:rPr>
              <a:t>Небесных тел.</a:t>
            </a:r>
            <a:endParaRPr b="0" lang="ru-RU" sz="2400" spc="-1" strike="noStrike">
              <a:ln w="9360">
                <a:solidFill>
                  <a:srgbClr val="000000"/>
                </a:solidFill>
                <a:miter/>
              </a:ln>
              <a:gradFill rotWithShape="0">
                <a:gsLst>
                  <a:gs pos="0">
                    <a:srgbClr val="ff3333"/>
                  </a:gs>
                  <a:gs pos="100000">
                    <a:srgbClr val="ffff66"/>
                  </a:gs>
                </a:gsLst>
                <a:lin ang="5400000"/>
              </a:gradFill>
              <a:latin typeface="Arial Black"/>
              <a:ea typeface="Arial Black"/>
            </a:endParaRPr>
          </a:p>
        </p:txBody>
      </p:sp>
    </p:spTree>
  </p:cSld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"/>
          <p:cNvSpPr/>
          <p:nvPr/>
        </p:nvSpPr>
        <p:spPr>
          <a:xfrm>
            <a:off x="0" y="260280"/>
            <a:ext cx="9144000" cy="792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spcBef>
                <a:spcPts val="422"/>
              </a:spcBef>
              <a:spcAft>
                <a:spcPts val="23"/>
              </a:spcAft>
              <a:tabLst>
                <a:tab algn="l" pos="0"/>
                <a:tab algn="l" pos="444240"/>
                <a:tab algn="l" pos="893520"/>
                <a:tab algn="l" pos="1342800"/>
                <a:tab algn="l" pos="1792080"/>
                <a:tab algn="l" pos="2241360"/>
                <a:tab algn="l" pos="2690640"/>
                <a:tab algn="l" pos="3139920"/>
                <a:tab algn="l" pos="3589200"/>
                <a:tab algn="l" pos="4038480"/>
                <a:tab algn="l" pos="4487760"/>
                <a:tab algn="l" pos="4937040"/>
                <a:tab algn="l" pos="5386320"/>
                <a:tab algn="l" pos="5835600"/>
                <a:tab algn="l" pos="6284880"/>
                <a:tab algn="l" pos="6734160"/>
                <a:tab algn="l" pos="7183080"/>
                <a:tab algn="l" pos="7632360"/>
                <a:tab algn="l" pos="8081640"/>
                <a:tab algn="l" pos="8530920"/>
                <a:tab algn="l" pos="8980200"/>
                <a:tab algn="l" pos="8982000"/>
                <a:tab algn="l" pos="9431280"/>
                <a:tab algn="l" pos="9880560"/>
                <a:tab algn="l" pos="10329840"/>
                <a:tab algn="l" pos="10779120"/>
                <a:tab algn="l" pos="10780560"/>
                <a:tab algn="l" pos="10782000"/>
              </a:tabLst>
            </a:pPr>
            <a:br/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4" name="" descr=""/>
          <p:cNvPicPr/>
          <p:nvPr/>
        </p:nvPicPr>
        <p:blipFill>
          <a:blip r:embed="rId1"/>
          <a:stretch/>
        </p:blipFill>
        <p:spPr>
          <a:xfrm>
            <a:off x="809640" y="1297080"/>
            <a:ext cx="3078000" cy="4103640"/>
          </a:xfrm>
          <a:prstGeom prst="rect">
            <a:avLst/>
          </a:prstGeom>
          <a:ln w="0">
            <a:noFill/>
          </a:ln>
        </p:spPr>
      </p:pic>
      <p:sp>
        <p:nvSpPr>
          <p:cNvPr id="105" name=""/>
          <p:cNvSpPr/>
          <p:nvPr/>
        </p:nvSpPr>
        <p:spPr>
          <a:xfrm>
            <a:off x="790560" y="5521320"/>
            <a:ext cx="2881440" cy="891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spcBef>
                <a:spcPts val="1023"/>
              </a:spcBef>
              <a:spcAft>
                <a:spcPts val="23"/>
              </a:spcAft>
              <a:tabLst>
                <a:tab algn="l" pos="0"/>
                <a:tab algn="l" pos="444240"/>
                <a:tab algn="l" pos="893520"/>
                <a:tab algn="l" pos="1342800"/>
                <a:tab algn="l" pos="1792080"/>
                <a:tab algn="l" pos="2241360"/>
                <a:tab algn="l" pos="2690640"/>
                <a:tab algn="l" pos="3139920"/>
                <a:tab algn="l" pos="3589200"/>
                <a:tab algn="l" pos="4038480"/>
                <a:tab algn="l" pos="4487760"/>
                <a:tab algn="l" pos="4937040"/>
                <a:tab algn="l" pos="5386320"/>
                <a:tab algn="l" pos="5835600"/>
                <a:tab algn="l" pos="6284880"/>
                <a:tab algn="l" pos="6734160"/>
                <a:tab algn="l" pos="7183080"/>
                <a:tab algn="l" pos="7632360"/>
                <a:tab algn="l" pos="8081640"/>
                <a:tab algn="l" pos="8530920"/>
                <a:tab algn="l" pos="8980200"/>
                <a:tab algn="l" pos="8982000"/>
                <a:tab algn="l" pos="9431280"/>
                <a:tab algn="l" pos="9880560"/>
                <a:tab algn="l" pos="10329840"/>
                <a:tab algn="l" pos="10779120"/>
                <a:tab algn="l" pos="10780560"/>
                <a:tab algn="l" pos="10782000"/>
              </a:tabLst>
            </a:pPr>
            <a:r>
              <a:rPr b="0" lang="ru-RU" sz="2600" spc="-1" strike="noStrike">
                <a:solidFill>
                  <a:srgbClr val="000000"/>
                </a:solidFill>
                <a:latin typeface="Arial"/>
              </a:rPr>
              <a:t>Тихо Браге </a:t>
            </a:r>
            <a:endParaRPr b="0" lang="ru-RU" sz="26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spcBef>
                <a:spcPts val="23"/>
              </a:spcBef>
              <a:spcAft>
                <a:spcPts val="23"/>
              </a:spcAft>
              <a:tabLst>
                <a:tab algn="l" pos="0"/>
                <a:tab algn="l" pos="444240"/>
                <a:tab algn="l" pos="893520"/>
                <a:tab algn="l" pos="1342800"/>
                <a:tab algn="l" pos="1792080"/>
                <a:tab algn="l" pos="2241360"/>
                <a:tab algn="l" pos="2690640"/>
                <a:tab algn="l" pos="3139920"/>
                <a:tab algn="l" pos="3589200"/>
                <a:tab algn="l" pos="4038480"/>
                <a:tab algn="l" pos="4487760"/>
                <a:tab algn="l" pos="4937040"/>
                <a:tab algn="l" pos="5386320"/>
                <a:tab algn="l" pos="5835600"/>
                <a:tab algn="l" pos="6284880"/>
                <a:tab algn="l" pos="6734160"/>
                <a:tab algn="l" pos="7183080"/>
                <a:tab algn="l" pos="7632360"/>
                <a:tab algn="l" pos="8081640"/>
                <a:tab algn="l" pos="8530920"/>
                <a:tab algn="l" pos="8980200"/>
                <a:tab algn="l" pos="8982000"/>
                <a:tab algn="l" pos="9431280"/>
                <a:tab algn="l" pos="9880560"/>
                <a:tab algn="l" pos="10329840"/>
                <a:tab algn="l" pos="10779120"/>
                <a:tab algn="l" pos="10780560"/>
                <a:tab algn="l" pos="10782000"/>
              </a:tabLst>
            </a:pPr>
            <a:r>
              <a:rPr b="0" lang="ru-RU" sz="2600" spc="-1" strike="noStrike">
                <a:solidFill>
                  <a:srgbClr val="000000"/>
                </a:solidFill>
                <a:latin typeface="Arial"/>
              </a:rPr>
              <a:t>(1546 – 1601)</a:t>
            </a:r>
            <a:endParaRPr b="0" lang="ru-RU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"/>
          <p:cNvSpPr/>
          <p:nvPr/>
        </p:nvSpPr>
        <p:spPr>
          <a:xfrm>
            <a:off x="0" y="260280"/>
            <a:ext cx="9144000" cy="1034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spcBef>
                <a:spcPts val="1148"/>
              </a:spcBef>
              <a:spcAft>
                <a:spcPts val="23"/>
              </a:spcAft>
              <a:tabLst>
                <a:tab algn="l" pos="0"/>
                <a:tab algn="l" pos="444240"/>
                <a:tab algn="l" pos="893520"/>
                <a:tab algn="l" pos="1342800"/>
                <a:tab algn="l" pos="1792080"/>
                <a:tab algn="l" pos="2241360"/>
                <a:tab algn="l" pos="2690640"/>
                <a:tab algn="l" pos="3139920"/>
                <a:tab algn="l" pos="3589200"/>
                <a:tab algn="l" pos="4038480"/>
                <a:tab algn="l" pos="4487760"/>
                <a:tab algn="l" pos="4937040"/>
                <a:tab algn="l" pos="5386320"/>
                <a:tab algn="l" pos="5835600"/>
                <a:tab algn="l" pos="6284880"/>
                <a:tab algn="l" pos="6734160"/>
                <a:tab algn="l" pos="7183080"/>
                <a:tab algn="l" pos="7632360"/>
                <a:tab algn="l" pos="8081640"/>
                <a:tab algn="l" pos="8530920"/>
                <a:tab algn="l" pos="8980200"/>
                <a:tab algn="l" pos="8982000"/>
                <a:tab algn="l" pos="9431280"/>
                <a:tab algn="l" pos="9880560"/>
                <a:tab algn="l" pos="10329840"/>
                <a:tab algn="l" pos="10779120"/>
                <a:tab algn="l" pos="10780560"/>
                <a:tab algn="l" pos="10782000"/>
              </a:tabLst>
            </a:pPr>
            <a:r>
              <a:rPr b="1" lang="ru-RU" sz="2600" spc="-1" strike="noStrike">
                <a:solidFill>
                  <a:srgbClr val="ff3333"/>
                </a:solidFill>
                <a:latin typeface="Arial"/>
              </a:rPr>
              <a:t>Первый, кто усомнился в этом, </a:t>
            </a:r>
            <a:endParaRPr b="0" lang="ru-RU" sz="26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spcBef>
                <a:spcPts val="1148"/>
              </a:spcBef>
              <a:spcAft>
                <a:spcPts val="23"/>
              </a:spcAft>
              <a:tabLst>
                <a:tab algn="l" pos="0"/>
                <a:tab algn="l" pos="444240"/>
                <a:tab algn="l" pos="893520"/>
                <a:tab algn="l" pos="1342800"/>
                <a:tab algn="l" pos="1792080"/>
                <a:tab algn="l" pos="2241360"/>
                <a:tab algn="l" pos="2690640"/>
                <a:tab algn="l" pos="3139920"/>
                <a:tab algn="l" pos="3589200"/>
                <a:tab algn="l" pos="4038480"/>
                <a:tab algn="l" pos="4487760"/>
                <a:tab algn="l" pos="4937040"/>
                <a:tab algn="l" pos="5386320"/>
                <a:tab algn="l" pos="5835600"/>
                <a:tab algn="l" pos="6284880"/>
                <a:tab algn="l" pos="6734160"/>
                <a:tab algn="l" pos="7183080"/>
                <a:tab algn="l" pos="7632360"/>
                <a:tab algn="l" pos="8081640"/>
                <a:tab algn="l" pos="8530920"/>
                <a:tab algn="l" pos="8980200"/>
                <a:tab algn="l" pos="8982000"/>
                <a:tab algn="l" pos="9431280"/>
                <a:tab algn="l" pos="9880560"/>
                <a:tab algn="l" pos="10329840"/>
                <a:tab algn="l" pos="10779120"/>
                <a:tab algn="l" pos="10780560"/>
                <a:tab algn="l" pos="10782000"/>
              </a:tabLst>
            </a:pPr>
            <a:r>
              <a:rPr b="1" lang="ru-RU" sz="2600" spc="-1" strike="noStrike">
                <a:solidFill>
                  <a:srgbClr val="ff3333"/>
                </a:solidFill>
                <a:latin typeface="Arial"/>
              </a:rPr>
              <a:t>был  датский астроном Тихо Браге </a:t>
            </a:r>
            <a:endParaRPr b="0" lang="ru-RU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"/>
          <p:cNvSpPr/>
          <p:nvPr/>
        </p:nvSpPr>
        <p:spPr>
          <a:xfrm>
            <a:off x="4319640" y="1486080"/>
            <a:ext cx="4356000" cy="3338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spcBef>
                <a:spcPts val="23"/>
              </a:spcBef>
              <a:spcAft>
                <a:spcPts val="23"/>
              </a:spcAft>
              <a:tabLst>
                <a:tab algn="l" pos="0"/>
                <a:tab algn="l" pos="444240"/>
                <a:tab algn="l" pos="893520"/>
                <a:tab algn="l" pos="1342800"/>
                <a:tab algn="l" pos="1792080"/>
                <a:tab algn="l" pos="2241360"/>
                <a:tab algn="l" pos="2690640"/>
                <a:tab algn="l" pos="3139920"/>
                <a:tab algn="l" pos="3589200"/>
                <a:tab algn="l" pos="4038480"/>
                <a:tab algn="l" pos="4487760"/>
                <a:tab algn="l" pos="4937040"/>
                <a:tab algn="l" pos="5386320"/>
                <a:tab algn="l" pos="5835600"/>
                <a:tab algn="l" pos="6284880"/>
                <a:tab algn="l" pos="6734160"/>
                <a:tab algn="l" pos="7183080"/>
                <a:tab algn="l" pos="7632360"/>
                <a:tab algn="l" pos="8081640"/>
                <a:tab algn="l" pos="8530920"/>
                <a:tab algn="l" pos="8980200"/>
                <a:tab algn="l" pos="8982000"/>
                <a:tab algn="l" pos="9431280"/>
                <a:tab algn="l" pos="9880560"/>
                <a:tab algn="l" pos="10329840"/>
                <a:tab algn="l" pos="10779120"/>
                <a:tab algn="l" pos="10780560"/>
                <a:tab algn="l" pos="10782000"/>
              </a:tabLst>
            </a:pPr>
            <a:r>
              <a:rPr b="0" lang="ru-RU" sz="2600" spc="-1" strike="noStrike">
                <a:solidFill>
                  <a:srgbClr val="000000"/>
                </a:solidFill>
                <a:latin typeface="Arial"/>
              </a:rPr>
              <a:t>Наблюдаемое положение планет</a:t>
            </a:r>
            <a:br/>
            <a:r>
              <a:rPr b="0" lang="ru-RU" sz="2600" spc="-1" strike="noStrike">
                <a:solidFill>
                  <a:srgbClr val="000000"/>
                </a:solidFill>
                <a:latin typeface="Arial"/>
              </a:rPr>
              <a:t> не соответствовало </a:t>
            </a:r>
            <a:br/>
            <a:r>
              <a:rPr b="0" lang="ru-RU" sz="2600" spc="-1" strike="noStrike">
                <a:solidFill>
                  <a:srgbClr val="000000"/>
                </a:solidFill>
                <a:latin typeface="Arial"/>
              </a:rPr>
              <a:t>предвычисленному в соответствии с теорией кругового движения</a:t>
            </a:r>
            <a:br/>
            <a:r>
              <a:rPr b="0" lang="ru-RU" sz="2600" spc="-1" strike="noStrike">
                <a:solidFill>
                  <a:srgbClr val="000000"/>
                </a:solidFill>
                <a:latin typeface="Arial"/>
              </a:rPr>
              <a:t> планет вокруг Солнца.</a:t>
            </a:r>
            <a:endParaRPr b="0" lang="ru-RU" sz="2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dur="indefinite" fill="hold">
                      <p:stCondLst>
                        <p:cond delay="indefinite"/>
                      </p:stCondLst>
                      <p:childTnLst>
                        <p:par>
                          <p:cTn id="4" dur="indefinite" fill="hold">
                            <p:stCondLst>
                              <p:cond delay="0"/>
                            </p:stCondLst>
                            <p:childTnLst>
                              <p:par>
                                <p:cTn id="5" dur="indefinite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dur="indefinite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dur="indefinite" fill="hold">
                      <p:stCondLst>
                        <p:cond delay="indefinite"/>
                      </p:stCondLst>
                      <p:childTnLst>
                        <p:par>
                          <p:cTn id="10" dur="indefinite" fill="hold">
                            <p:stCondLst>
                              <p:cond delay="0"/>
                            </p:stCondLst>
                            <p:childTnLst>
                              <p:par>
                                <p:cTn id="11" dur="indefinite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"/>
          <p:cNvSpPr/>
          <p:nvPr/>
        </p:nvSpPr>
        <p:spPr>
          <a:xfrm>
            <a:off x="0" y="260280"/>
            <a:ext cx="9144000" cy="792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spcBef>
                <a:spcPts val="422"/>
              </a:spcBef>
              <a:spcAft>
                <a:spcPts val="23"/>
              </a:spcAft>
              <a:tabLst>
                <a:tab algn="l" pos="0"/>
                <a:tab algn="l" pos="444240"/>
                <a:tab algn="l" pos="893520"/>
                <a:tab algn="l" pos="1342800"/>
                <a:tab algn="l" pos="1792080"/>
                <a:tab algn="l" pos="2241360"/>
                <a:tab algn="l" pos="2690640"/>
                <a:tab algn="l" pos="3139920"/>
                <a:tab algn="l" pos="3589200"/>
                <a:tab algn="l" pos="4038480"/>
                <a:tab algn="l" pos="4487760"/>
                <a:tab algn="l" pos="4937040"/>
                <a:tab algn="l" pos="5386320"/>
                <a:tab algn="l" pos="5835600"/>
                <a:tab algn="l" pos="6284880"/>
                <a:tab algn="l" pos="6734160"/>
                <a:tab algn="l" pos="7183080"/>
                <a:tab algn="l" pos="7632360"/>
                <a:tab algn="l" pos="8081640"/>
                <a:tab algn="l" pos="8530920"/>
                <a:tab algn="l" pos="8980200"/>
                <a:tab algn="l" pos="8982000"/>
                <a:tab algn="l" pos="9431280"/>
                <a:tab algn="l" pos="9880560"/>
                <a:tab algn="l" pos="10329840"/>
                <a:tab algn="l" pos="10779120"/>
                <a:tab algn="l" pos="10780560"/>
                <a:tab algn="l" pos="10782000"/>
              </a:tabLst>
            </a:pPr>
            <a:br/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9" name="" descr=""/>
          <p:cNvPicPr/>
          <p:nvPr/>
        </p:nvPicPr>
        <p:blipFill>
          <a:blip r:embed="rId1"/>
          <a:stretch/>
        </p:blipFill>
        <p:spPr>
          <a:xfrm>
            <a:off x="71280" y="1908000"/>
            <a:ext cx="3079800" cy="4104000"/>
          </a:xfrm>
          <a:prstGeom prst="rect">
            <a:avLst/>
          </a:prstGeom>
          <a:ln w="0">
            <a:noFill/>
          </a:ln>
        </p:spPr>
      </p:pic>
      <p:sp>
        <p:nvSpPr>
          <p:cNvPr id="110" name=""/>
          <p:cNvSpPr/>
          <p:nvPr/>
        </p:nvSpPr>
        <p:spPr>
          <a:xfrm>
            <a:off x="216000" y="5977080"/>
            <a:ext cx="2881080" cy="891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spcBef>
                <a:spcPts val="1023"/>
              </a:spcBef>
              <a:spcAft>
                <a:spcPts val="23"/>
              </a:spcAft>
              <a:tabLst>
                <a:tab algn="l" pos="0"/>
                <a:tab algn="l" pos="444240"/>
                <a:tab algn="l" pos="893520"/>
                <a:tab algn="l" pos="1342800"/>
                <a:tab algn="l" pos="1792080"/>
                <a:tab algn="l" pos="2241360"/>
                <a:tab algn="l" pos="2690640"/>
                <a:tab algn="l" pos="3139920"/>
                <a:tab algn="l" pos="3589200"/>
                <a:tab algn="l" pos="4038480"/>
                <a:tab algn="l" pos="4487760"/>
                <a:tab algn="l" pos="4937040"/>
                <a:tab algn="l" pos="5386320"/>
                <a:tab algn="l" pos="5835600"/>
                <a:tab algn="l" pos="6284880"/>
                <a:tab algn="l" pos="6734160"/>
                <a:tab algn="l" pos="7183080"/>
                <a:tab algn="l" pos="7632360"/>
                <a:tab algn="l" pos="8081640"/>
                <a:tab algn="l" pos="8530920"/>
                <a:tab algn="l" pos="8980200"/>
                <a:tab algn="l" pos="8982000"/>
                <a:tab algn="l" pos="9431280"/>
                <a:tab algn="l" pos="9880560"/>
                <a:tab algn="l" pos="10329840"/>
                <a:tab algn="l" pos="10779120"/>
                <a:tab algn="l" pos="10780560"/>
                <a:tab algn="l" pos="10782000"/>
              </a:tabLst>
            </a:pPr>
            <a:r>
              <a:rPr b="0" lang="ru-RU" sz="2600" spc="-1" strike="noStrike">
                <a:solidFill>
                  <a:srgbClr val="000000"/>
                </a:solidFill>
                <a:latin typeface="Arial"/>
              </a:rPr>
              <a:t>Иоганн Кеплер </a:t>
            </a:r>
            <a:endParaRPr b="0" lang="ru-RU" sz="26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spcBef>
                <a:spcPts val="23"/>
              </a:spcBef>
              <a:spcAft>
                <a:spcPts val="23"/>
              </a:spcAft>
              <a:tabLst>
                <a:tab algn="l" pos="0"/>
                <a:tab algn="l" pos="444240"/>
                <a:tab algn="l" pos="893520"/>
                <a:tab algn="l" pos="1342800"/>
                <a:tab algn="l" pos="1792080"/>
                <a:tab algn="l" pos="2241360"/>
                <a:tab algn="l" pos="2690640"/>
                <a:tab algn="l" pos="3139920"/>
                <a:tab algn="l" pos="3589200"/>
                <a:tab algn="l" pos="4038480"/>
                <a:tab algn="l" pos="4487760"/>
                <a:tab algn="l" pos="4937040"/>
                <a:tab algn="l" pos="5386320"/>
                <a:tab algn="l" pos="5835600"/>
                <a:tab algn="l" pos="6284880"/>
                <a:tab algn="l" pos="6734160"/>
                <a:tab algn="l" pos="7183080"/>
                <a:tab algn="l" pos="7632360"/>
                <a:tab algn="l" pos="8081640"/>
                <a:tab algn="l" pos="8530920"/>
                <a:tab algn="l" pos="8980200"/>
                <a:tab algn="l" pos="8982000"/>
                <a:tab algn="l" pos="9431280"/>
                <a:tab algn="l" pos="9880560"/>
                <a:tab algn="l" pos="10329840"/>
                <a:tab algn="l" pos="10779120"/>
                <a:tab algn="l" pos="10780560"/>
                <a:tab algn="l" pos="10782000"/>
              </a:tabLst>
            </a:pPr>
            <a:r>
              <a:rPr b="0" lang="ru-RU" sz="2600" spc="-1" strike="noStrike">
                <a:solidFill>
                  <a:srgbClr val="000000"/>
                </a:solidFill>
                <a:latin typeface="Arial"/>
              </a:rPr>
              <a:t>(1571 – 1630 )</a:t>
            </a:r>
            <a:endParaRPr b="0" lang="ru-RU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"/>
          <p:cNvSpPr/>
          <p:nvPr/>
        </p:nvSpPr>
        <p:spPr>
          <a:xfrm>
            <a:off x="0" y="14400"/>
            <a:ext cx="9144000" cy="2073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spcBef>
                <a:spcPts val="1148"/>
              </a:spcBef>
              <a:spcAft>
                <a:spcPts val="23"/>
              </a:spcAft>
              <a:tabLst>
                <a:tab algn="l" pos="0"/>
                <a:tab algn="l" pos="444240"/>
                <a:tab algn="l" pos="893520"/>
                <a:tab algn="l" pos="1342800"/>
                <a:tab algn="l" pos="1792080"/>
                <a:tab algn="l" pos="2241360"/>
                <a:tab algn="l" pos="2690640"/>
                <a:tab algn="l" pos="3139920"/>
                <a:tab algn="l" pos="3589200"/>
                <a:tab algn="l" pos="4038480"/>
                <a:tab algn="l" pos="4487760"/>
                <a:tab algn="l" pos="4937040"/>
                <a:tab algn="l" pos="5386320"/>
                <a:tab algn="l" pos="5835600"/>
                <a:tab algn="l" pos="6284880"/>
                <a:tab algn="l" pos="6734160"/>
                <a:tab algn="l" pos="7183080"/>
                <a:tab algn="l" pos="7632360"/>
                <a:tab algn="l" pos="8081640"/>
                <a:tab algn="l" pos="8530920"/>
                <a:tab algn="l" pos="8980200"/>
                <a:tab algn="l" pos="8982000"/>
                <a:tab algn="l" pos="9431280"/>
                <a:tab algn="l" pos="9880560"/>
                <a:tab algn="l" pos="10329840"/>
                <a:tab algn="l" pos="10779120"/>
                <a:tab algn="l" pos="10780560"/>
                <a:tab algn="l" pos="10782000"/>
              </a:tabLst>
            </a:pPr>
            <a:r>
              <a:rPr b="1" lang="ru-RU" sz="2600" spc="-1" strike="noStrike">
                <a:solidFill>
                  <a:srgbClr val="ff3333"/>
                </a:solidFill>
                <a:latin typeface="Arial"/>
              </a:rPr>
              <a:t>Иоганн Кеплер, изучая движение Марса по результатам многолетних наблюдений датского астронома Тихо Браге, обнаружил, что</a:t>
            </a:r>
            <a:br/>
            <a:r>
              <a:rPr b="1" i="1" lang="ru-RU" sz="2600" spc="-1" strike="noStrike">
                <a:solidFill>
                  <a:srgbClr val="ff3333"/>
                </a:solidFill>
                <a:latin typeface="Arial"/>
              </a:rPr>
              <a:t>орбита Марса не окружность, а имеет вытянутую форму эллипса</a:t>
            </a:r>
            <a:r>
              <a:rPr b="1" lang="ru-RU" sz="2600" spc="-1" strike="noStrike">
                <a:solidFill>
                  <a:srgbClr val="ff3333"/>
                </a:solidFill>
                <a:latin typeface="Arial"/>
              </a:rPr>
              <a:t>. </a:t>
            </a:r>
            <a:endParaRPr b="0" lang="ru-RU" sz="2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timing>
    <p:tnLst>
      <p:par>
        <p:cTn id="13" dur="indefinite" restart="never" nodeType="tmRoot">
          <p:childTnLst>
            <p:seq>
              <p:cTn id="14" dur="indefinite" nodeType="mainSeq">
                <p:childTnLst>
                  <p:par>
                    <p:cTn id="15" dur="indefinite" fill="hold">
                      <p:stCondLst>
                        <p:cond delay="0"/>
                      </p:stCondLst>
                      <p:childTnLst>
                        <p:par>
                          <p:cTn id="16" dur="indefinite" fill="hold">
                            <p:stCondLst>
                              <p:cond delay="0"/>
                            </p:stCondLst>
                            <p:childTnLst>
                              <p:par>
                                <p:cTn id="17" dur="indefinite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dur="indefinite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dur="indefinite" fill="hold">
                      <p:stCondLst>
                        <p:cond delay="indefinite"/>
                      </p:stCondLst>
                      <p:childTnLst>
                        <p:par>
                          <p:cTn id="22" dur="indefinite" fill="hold">
                            <p:stCondLst>
                              <p:cond delay="0"/>
                            </p:stCondLst>
                            <p:childTnLst>
                              <p:par>
                                <p:cTn id="23" dur="indefinite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" descr=""/>
          <p:cNvPicPr/>
          <p:nvPr/>
        </p:nvPicPr>
        <p:blipFill>
          <a:blip r:embed="rId1"/>
          <a:stretch/>
        </p:blipFill>
        <p:spPr>
          <a:xfrm>
            <a:off x="4535640" y="3600360"/>
            <a:ext cx="4485960" cy="2987640"/>
          </a:xfrm>
          <a:prstGeom prst="rect">
            <a:avLst/>
          </a:prstGeom>
          <a:ln w="0">
            <a:noFill/>
          </a:ln>
        </p:spPr>
      </p:pic>
      <p:pic>
        <p:nvPicPr>
          <p:cNvPr id="113" name="" descr=""/>
          <p:cNvPicPr/>
          <p:nvPr/>
        </p:nvPicPr>
        <p:blipFill>
          <a:blip r:embed="rId2"/>
          <a:stretch/>
        </p:blipFill>
        <p:spPr>
          <a:xfrm>
            <a:off x="144360" y="4113360"/>
            <a:ext cx="3743280" cy="2511360"/>
          </a:xfrm>
          <a:prstGeom prst="rect">
            <a:avLst/>
          </a:prstGeom>
          <a:ln w="0">
            <a:noFill/>
          </a:ln>
        </p:spPr>
      </p:pic>
      <p:pic>
        <p:nvPicPr>
          <p:cNvPr id="114" name="" descr=""/>
          <p:cNvPicPr/>
          <p:nvPr/>
        </p:nvPicPr>
        <p:blipFill>
          <a:blip r:embed="rId3"/>
          <a:stretch/>
        </p:blipFill>
        <p:spPr>
          <a:xfrm>
            <a:off x="431640" y="163440"/>
            <a:ext cx="3143520" cy="3724200"/>
          </a:xfrm>
          <a:prstGeom prst="rect">
            <a:avLst/>
          </a:prstGeom>
          <a:ln w="0">
            <a:noFill/>
          </a:ln>
        </p:spPr>
      </p:pic>
      <p:sp>
        <p:nvSpPr>
          <p:cNvPr id="115" name=""/>
          <p:cNvSpPr/>
          <p:nvPr/>
        </p:nvSpPr>
        <p:spPr>
          <a:xfrm>
            <a:off x="4751280" y="360360"/>
            <a:ext cx="4176720" cy="2376360"/>
          </a:xfrm>
          <a:prstGeom prst="rect">
            <a:avLst/>
          </a:prstGeom>
          <a:solidFill>
            <a:srgbClr val="729fcf"/>
          </a:solidFill>
          <a:ln w="936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spcBef>
                <a:spcPts val="23"/>
              </a:spcBef>
              <a:spcAft>
                <a:spcPts val="23"/>
              </a:spcAft>
              <a:tabLst>
                <a:tab algn="l" pos="0"/>
                <a:tab algn="l" pos="444240"/>
                <a:tab algn="l" pos="893520"/>
                <a:tab algn="l" pos="1342800"/>
                <a:tab algn="l" pos="1792080"/>
                <a:tab algn="l" pos="2241360"/>
                <a:tab algn="l" pos="2690640"/>
                <a:tab algn="l" pos="3139920"/>
                <a:tab algn="l" pos="3589200"/>
                <a:tab algn="l" pos="4038480"/>
                <a:tab algn="l" pos="4487760"/>
                <a:tab algn="l" pos="4937040"/>
                <a:tab algn="l" pos="5386320"/>
                <a:tab algn="l" pos="5835600"/>
                <a:tab algn="l" pos="6284880"/>
                <a:tab algn="l" pos="6734160"/>
                <a:tab algn="l" pos="7183080"/>
                <a:tab algn="l" pos="7632360"/>
                <a:tab algn="l" pos="8081640"/>
                <a:tab algn="l" pos="8530920"/>
                <a:tab algn="l" pos="8980200"/>
                <a:tab algn="l" pos="8982000"/>
                <a:tab algn="l" pos="9431280"/>
                <a:tab algn="l" pos="9880560"/>
                <a:tab algn="l" pos="10329840"/>
                <a:tab algn="l" pos="10779120"/>
                <a:tab algn="l" pos="10780560"/>
                <a:tab algn="l" pos="10782000"/>
              </a:tabLst>
            </a:pPr>
            <a:r>
              <a:rPr b="0" lang="ru-RU" sz="2600" spc="-1" strike="noStrike">
                <a:solidFill>
                  <a:srgbClr val="000000"/>
                </a:solidFill>
                <a:latin typeface="Arial"/>
              </a:rPr>
              <a:t>Вайль-дер-Штадт</a:t>
            </a:r>
            <a:endParaRPr b="0" lang="ru-RU" sz="26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spcBef>
                <a:spcPts val="23"/>
              </a:spcBef>
              <a:spcAft>
                <a:spcPts val="23"/>
              </a:spcAft>
              <a:tabLst>
                <a:tab algn="l" pos="0"/>
                <a:tab algn="l" pos="444240"/>
                <a:tab algn="l" pos="893520"/>
                <a:tab algn="l" pos="1342800"/>
                <a:tab algn="l" pos="1792080"/>
                <a:tab algn="l" pos="2241360"/>
                <a:tab algn="l" pos="2690640"/>
                <a:tab algn="l" pos="3139920"/>
                <a:tab algn="l" pos="3589200"/>
                <a:tab algn="l" pos="4038480"/>
                <a:tab algn="l" pos="4487760"/>
                <a:tab algn="l" pos="4937040"/>
                <a:tab algn="l" pos="5386320"/>
                <a:tab algn="l" pos="5835600"/>
                <a:tab algn="l" pos="6284880"/>
                <a:tab algn="l" pos="6734160"/>
                <a:tab algn="l" pos="7183080"/>
                <a:tab algn="l" pos="7632360"/>
                <a:tab algn="l" pos="8081640"/>
                <a:tab algn="l" pos="8530920"/>
                <a:tab algn="l" pos="8980200"/>
                <a:tab algn="l" pos="8982000"/>
                <a:tab algn="l" pos="9431280"/>
                <a:tab algn="l" pos="9880560"/>
                <a:tab algn="l" pos="10329840"/>
                <a:tab algn="l" pos="10779120"/>
                <a:tab algn="l" pos="10780560"/>
                <a:tab algn="l" pos="10782000"/>
              </a:tabLst>
            </a:pPr>
            <a:r>
              <a:rPr b="0" lang="ru-RU" sz="2600" spc="-1" strike="noStrike">
                <a:solidFill>
                  <a:srgbClr val="000000"/>
                </a:solidFill>
                <a:latin typeface="Arial"/>
              </a:rPr>
              <a:t>Тюбинген</a:t>
            </a:r>
            <a:endParaRPr b="0" lang="ru-RU" sz="26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spcBef>
                <a:spcPts val="23"/>
              </a:spcBef>
              <a:spcAft>
                <a:spcPts val="23"/>
              </a:spcAft>
              <a:tabLst>
                <a:tab algn="l" pos="0"/>
                <a:tab algn="l" pos="444240"/>
                <a:tab algn="l" pos="893520"/>
                <a:tab algn="l" pos="1342800"/>
                <a:tab algn="l" pos="1792080"/>
                <a:tab algn="l" pos="2241360"/>
                <a:tab algn="l" pos="2690640"/>
                <a:tab algn="l" pos="3139920"/>
                <a:tab algn="l" pos="3589200"/>
                <a:tab algn="l" pos="4038480"/>
                <a:tab algn="l" pos="4487760"/>
                <a:tab algn="l" pos="4937040"/>
                <a:tab algn="l" pos="5386320"/>
                <a:tab algn="l" pos="5835600"/>
                <a:tab algn="l" pos="6284880"/>
                <a:tab algn="l" pos="6734160"/>
                <a:tab algn="l" pos="7183080"/>
                <a:tab algn="l" pos="7632360"/>
                <a:tab algn="l" pos="8081640"/>
                <a:tab algn="l" pos="8530920"/>
                <a:tab algn="l" pos="8980200"/>
                <a:tab algn="l" pos="8982000"/>
                <a:tab algn="l" pos="9431280"/>
                <a:tab algn="l" pos="9880560"/>
                <a:tab algn="l" pos="10329840"/>
                <a:tab algn="l" pos="10779120"/>
                <a:tab algn="l" pos="10780560"/>
                <a:tab algn="l" pos="10782000"/>
              </a:tabLst>
            </a:pPr>
            <a:r>
              <a:rPr b="0" lang="ru-RU" sz="2600" spc="-1" strike="noStrike">
                <a:solidFill>
                  <a:srgbClr val="000000"/>
                </a:solidFill>
                <a:latin typeface="Arial"/>
              </a:rPr>
              <a:t>Грац</a:t>
            </a:r>
            <a:endParaRPr b="0" lang="ru-RU" sz="26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spcBef>
                <a:spcPts val="23"/>
              </a:spcBef>
              <a:spcAft>
                <a:spcPts val="23"/>
              </a:spcAft>
              <a:tabLst>
                <a:tab algn="l" pos="0"/>
                <a:tab algn="l" pos="444240"/>
                <a:tab algn="l" pos="893520"/>
                <a:tab algn="l" pos="1342800"/>
                <a:tab algn="l" pos="1792080"/>
                <a:tab algn="l" pos="2241360"/>
                <a:tab algn="l" pos="2690640"/>
                <a:tab algn="l" pos="3139920"/>
                <a:tab algn="l" pos="3589200"/>
                <a:tab algn="l" pos="4038480"/>
                <a:tab algn="l" pos="4487760"/>
                <a:tab algn="l" pos="4937040"/>
                <a:tab algn="l" pos="5386320"/>
                <a:tab algn="l" pos="5835600"/>
                <a:tab algn="l" pos="6284880"/>
                <a:tab algn="l" pos="6734160"/>
                <a:tab algn="l" pos="7183080"/>
                <a:tab algn="l" pos="7632360"/>
                <a:tab algn="l" pos="8081640"/>
                <a:tab algn="l" pos="8530920"/>
                <a:tab algn="l" pos="8980200"/>
                <a:tab algn="l" pos="8982000"/>
                <a:tab algn="l" pos="9431280"/>
                <a:tab algn="l" pos="9880560"/>
                <a:tab algn="l" pos="10329840"/>
                <a:tab algn="l" pos="10779120"/>
                <a:tab algn="l" pos="10780560"/>
                <a:tab algn="l" pos="10782000"/>
              </a:tabLst>
            </a:pPr>
            <a:r>
              <a:rPr b="0" lang="ru-RU" sz="2600" spc="-1" strike="noStrike">
                <a:solidFill>
                  <a:srgbClr val="000000"/>
                </a:solidFill>
                <a:latin typeface="Arial"/>
              </a:rPr>
              <a:t>Прага</a:t>
            </a:r>
            <a:endParaRPr b="0" lang="ru-RU" sz="26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spcBef>
                <a:spcPts val="23"/>
              </a:spcBef>
              <a:spcAft>
                <a:spcPts val="23"/>
              </a:spcAft>
              <a:tabLst>
                <a:tab algn="l" pos="0"/>
                <a:tab algn="l" pos="444240"/>
                <a:tab algn="l" pos="893520"/>
                <a:tab algn="l" pos="1342800"/>
                <a:tab algn="l" pos="1792080"/>
                <a:tab algn="l" pos="2241360"/>
                <a:tab algn="l" pos="2690640"/>
                <a:tab algn="l" pos="3139920"/>
                <a:tab algn="l" pos="3589200"/>
                <a:tab algn="l" pos="4038480"/>
                <a:tab algn="l" pos="4487760"/>
                <a:tab algn="l" pos="4937040"/>
                <a:tab algn="l" pos="5386320"/>
                <a:tab algn="l" pos="5835600"/>
                <a:tab algn="l" pos="6284880"/>
                <a:tab algn="l" pos="6734160"/>
                <a:tab algn="l" pos="7183080"/>
                <a:tab algn="l" pos="7632360"/>
                <a:tab algn="l" pos="8081640"/>
                <a:tab algn="l" pos="8530920"/>
                <a:tab algn="l" pos="8980200"/>
                <a:tab algn="l" pos="8982000"/>
                <a:tab algn="l" pos="9431280"/>
                <a:tab algn="l" pos="9880560"/>
                <a:tab algn="l" pos="10329840"/>
                <a:tab algn="l" pos="10779120"/>
                <a:tab algn="l" pos="10780560"/>
                <a:tab algn="l" pos="10782000"/>
              </a:tabLst>
            </a:pPr>
            <a:r>
              <a:rPr b="0" lang="ru-RU" sz="2600" spc="-1" strike="noStrike">
                <a:solidFill>
                  <a:srgbClr val="000000"/>
                </a:solidFill>
                <a:latin typeface="Arial"/>
              </a:rPr>
              <a:t>Линц</a:t>
            </a:r>
            <a:endParaRPr b="0" lang="ru-RU" sz="26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spcBef>
                <a:spcPts val="23"/>
              </a:spcBef>
              <a:spcAft>
                <a:spcPts val="23"/>
              </a:spcAft>
              <a:tabLst>
                <a:tab algn="l" pos="0"/>
                <a:tab algn="l" pos="444240"/>
                <a:tab algn="l" pos="893520"/>
                <a:tab algn="l" pos="1342800"/>
                <a:tab algn="l" pos="1792080"/>
                <a:tab algn="l" pos="2241360"/>
                <a:tab algn="l" pos="2690640"/>
                <a:tab algn="l" pos="3139920"/>
                <a:tab algn="l" pos="3589200"/>
                <a:tab algn="l" pos="4038480"/>
                <a:tab algn="l" pos="4487760"/>
                <a:tab algn="l" pos="4937040"/>
                <a:tab algn="l" pos="5386320"/>
                <a:tab algn="l" pos="5835600"/>
                <a:tab algn="l" pos="6284880"/>
                <a:tab algn="l" pos="6734160"/>
                <a:tab algn="l" pos="7183080"/>
                <a:tab algn="l" pos="7632360"/>
                <a:tab algn="l" pos="8081640"/>
                <a:tab algn="l" pos="8530920"/>
                <a:tab algn="l" pos="8980200"/>
                <a:tab algn="l" pos="8982000"/>
                <a:tab algn="l" pos="9431280"/>
                <a:tab algn="l" pos="9880560"/>
                <a:tab algn="l" pos="10329840"/>
                <a:tab algn="l" pos="10779120"/>
                <a:tab algn="l" pos="10780560"/>
                <a:tab algn="l" pos="10782000"/>
              </a:tabLst>
            </a:pPr>
            <a:r>
              <a:rPr b="0" lang="ru-RU" sz="2600" spc="-1" strike="noStrike">
                <a:solidFill>
                  <a:srgbClr val="000000"/>
                </a:solidFill>
                <a:latin typeface="Arial"/>
              </a:rPr>
              <a:t>Ульм</a:t>
            </a:r>
            <a:endParaRPr b="0" lang="ru-RU" sz="2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" descr=""/>
          <p:cNvPicPr/>
          <p:nvPr/>
        </p:nvPicPr>
        <p:blipFill>
          <a:blip r:embed="rId1"/>
          <a:stretch/>
        </p:blipFill>
        <p:spPr>
          <a:xfrm>
            <a:off x="0" y="0"/>
            <a:ext cx="9144000" cy="6202440"/>
          </a:xfrm>
          <a:prstGeom prst="rect">
            <a:avLst/>
          </a:prstGeom>
          <a:ln w="0">
            <a:noFill/>
          </a:ln>
        </p:spPr>
      </p:pic>
      <p:sp>
        <p:nvSpPr>
          <p:cNvPr id="117" name=""/>
          <p:cNvSpPr/>
          <p:nvPr/>
        </p:nvSpPr>
        <p:spPr>
          <a:xfrm>
            <a:off x="144360" y="-233280"/>
            <a:ext cx="8928360" cy="6642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marL="342720" indent="-333360">
              <a:spcBef>
                <a:spcPts val="825"/>
              </a:spcBef>
              <a:spcAft>
                <a:spcPts val="23"/>
              </a:spcAft>
              <a:tabLst>
                <a:tab algn="l" pos="0"/>
                <a:tab algn="l" pos="339480"/>
                <a:tab algn="l" pos="787320"/>
                <a:tab algn="l" pos="1236600"/>
                <a:tab algn="l" pos="1685880"/>
                <a:tab algn="l" pos="2135160"/>
                <a:tab algn="l" pos="2584440"/>
                <a:tab algn="l" pos="3033360"/>
                <a:tab algn="l" pos="3482640"/>
                <a:tab algn="l" pos="3931920"/>
                <a:tab algn="l" pos="4381200"/>
                <a:tab algn="l" pos="4830480"/>
                <a:tab algn="l" pos="5279760"/>
                <a:tab algn="l" pos="5729040"/>
                <a:tab algn="l" pos="6178320"/>
                <a:tab algn="l" pos="6629400"/>
                <a:tab algn="l" pos="7076880"/>
                <a:tab algn="l" pos="7526160"/>
                <a:tab algn="l" pos="7975440"/>
                <a:tab algn="l" pos="8424720"/>
                <a:tab algn="l" pos="8874000"/>
                <a:tab algn="l" pos="9323280"/>
                <a:tab algn="l" pos="9431280"/>
                <a:tab algn="l" pos="9880560"/>
                <a:tab algn="l" pos="10329840"/>
                <a:tab algn="l" pos="10779120"/>
                <a:tab algn="l" pos="10780560"/>
                <a:tab algn="l" pos="10782000"/>
              </a:tabLst>
            </a:pPr>
            <a:r>
              <a:rPr b="1" lang="ru-RU" sz="3200" spc="-1" strike="noStrike">
                <a:solidFill>
                  <a:srgbClr val="ffffff"/>
                </a:solidFill>
                <a:latin typeface="Arial"/>
              </a:rPr>
              <a:t> </a:t>
            </a:r>
            <a:r>
              <a:rPr b="1" lang="ru-RU" sz="2600" spc="-1" strike="noStrike">
                <a:solidFill>
                  <a:srgbClr val="ffffff"/>
                </a:solidFill>
                <a:latin typeface="Arial"/>
              </a:rPr>
              <a:t>Кеплер считал мир реализацией </a:t>
            </a:r>
            <a:endParaRPr b="0" lang="ru-RU" sz="2600" spc="-1" strike="noStrike">
              <a:solidFill>
                <a:srgbClr val="000000"/>
              </a:solidFill>
              <a:latin typeface="Arial"/>
            </a:endParaRPr>
          </a:p>
          <a:p>
            <a:pPr marL="342720" indent="-333360">
              <a:spcBef>
                <a:spcPts val="825"/>
              </a:spcBef>
              <a:spcAft>
                <a:spcPts val="23"/>
              </a:spcAft>
              <a:tabLst>
                <a:tab algn="l" pos="0"/>
                <a:tab algn="l" pos="339480"/>
                <a:tab algn="l" pos="787320"/>
                <a:tab algn="l" pos="1236600"/>
                <a:tab algn="l" pos="1685880"/>
                <a:tab algn="l" pos="2135160"/>
                <a:tab algn="l" pos="2584440"/>
                <a:tab algn="l" pos="3033360"/>
                <a:tab algn="l" pos="3482640"/>
                <a:tab algn="l" pos="3931920"/>
                <a:tab algn="l" pos="4381200"/>
                <a:tab algn="l" pos="4830480"/>
                <a:tab algn="l" pos="5279760"/>
                <a:tab algn="l" pos="5729040"/>
                <a:tab algn="l" pos="6178320"/>
                <a:tab algn="l" pos="6629400"/>
                <a:tab algn="l" pos="7076880"/>
                <a:tab algn="l" pos="7526160"/>
                <a:tab algn="l" pos="7975440"/>
                <a:tab algn="l" pos="8424720"/>
                <a:tab algn="l" pos="8874000"/>
                <a:tab algn="l" pos="9323280"/>
                <a:tab algn="l" pos="9431280"/>
                <a:tab algn="l" pos="9880560"/>
                <a:tab algn="l" pos="10329840"/>
                <a:tab algn="l" pos="10779120"/>
                <a:tab algn="l" pos="10780560"/>
                <a:tab algn="l" pos="10782000"/>
              </a:tabLst>
            </a:pPr>
            <a:r>
              <a:rPr b="1" lang="ru-RU" sz="2600" spc="-1" strike="noStrike">
                <a:solidFill>
                  <a:srgbClr val="ffffff"/>
                </a:solidFill>
                <a:latin typeface="Arial"/>
              </a:rPr>
              <a:t>числовой гармонии, </a:t>
            </a:r>
            <a:endParaRPr b="0" lang="ru-RU" sz="2600" spc="-1" strike="noStrike">
              <a:solidFill>
                <a:srgbClr val="000000"/>
              </a:solidFill>
              <a:latin typeface="Arial"/>
            </a:endParaRPr>
          </a:p>
          <a:p>
            <a:pPr marL="342720" indent="-333360">
              <a:spcBef>
                <a:spcPts val="825"/>
              </a:spcBef>
              <a:spcAft>
                <a:spcPts val="23"/>
              </a:spcAft>
              <a:tabLst>
                <a:tab algn="l" pos="0"/>
                <a:tab algn="l" pos="339480"/>
                <a:tab algn="l" pos="787320"/>
                <a:tab algn="l" pos="1236600"/>
                <a:tab algn="l" pos="1685880"/>
                <a:tab algn="l" pos="2135160"/>
                <a:tab algn="l" pos="2584440"/>
                <a:tab algn="l" pos="3033360"/>
                <a:tab algn="l" pos="3482640"/>
                <a:tab algn="l" pos="3931920"/>
                <a:tab algn="l" pos="4381200"/>
                <a:tab algn="l" pos="4830480"/>
                <a:tab algn="l" pos="5279760"/>
                <a:tab algn="l" pos="5729040"/>
                <a:tab algn="l" pos="6178320"/>
                <a:tab algn="l" pos="6629400"/>
                <a:tab algn="l" pos="7076880"/>
                <a:tab algn="l" pos="7526160"/>
                <a:tab algn="l" pos="7975440"/>
                <a:tab algn="l" pos="8424720"/>
                <a:tab algn="l" pos="8874000"/>
                <a:tab algn="l" pos="9323280"/>
                <a:tab algn="l" pos="9431280"/>
                <a:tab algn="l" pos="9880560"/>
                <a:tab algn="l" pos="10329840"/>
                <a:tab algn="l" pos="10779120"/>
                <a:tab algn="l" pos="10780560"/>
                <a:tab algn="l" pos="10782000"/>
              </a:tabLst>
            </a:pPr>
            <a:r>
              <a:rPr b="1" lang="ru-RU" sz="2600" spc="-1" strike="noStrike">
                <a:solidFill>
                  <a:srgbClr val="ffffff"/>
                </a:solidFill>
                <a:latin typeface="Arial"/>
              </a:rPr>
              <a:t>одновременно геометрической и музыкальной; раскрытие структуры этой гармонии дало бы ответы на самые глубокие вопросы:</a:t>
            </a:r>
            <a:endParaRPr b="0" lang="ru-RU" sz="2600" spc="-1" strike="noStrike">
              <a:solidFill>
                <a:srgbClr val="000000"/>
              </a:solidFill>
              <a:latin typeface="Arial"/>
            </a:endParaRPr>
          </a:p>
          <a:p>
            <a:pPr marL="342720" indent="-333360">
              <a:spcBef>
                <a:spcPts val="825"/>
              </a:spcBef>
              <a:spcAft>
                <a:spcPts val="23"/>
              </a:spcAft>
              <a:tabLst>
                <a:tab algn="l" pos="0"/>
                <a:tab algn="l" pos="339480"/>
                <a:tab algn="l" pos="787320"/>
                <a:tab algn="l" pos="1236600"/>
                <a:tab algn="l" pos="1685880"/>
                <a:tab algn="l" pos="2135160"/>
                <a:tab algn="l" pos="2584440"/>
                <a:tab algn="l" pos="3033360"/>
                <a:tab algn="l" pos="3482640"/>
                <a:tab algn="l" pos="3931920"/>
                <a:tab algn="l" pos="4381200"/>
                <a:tab algn="l" pos="4830480"/>
                <a:tab algn="l" pos="5279760"/>
                <a:tab algn="l" pos="5729040"/>
                <a:tab algn="l" pos="6178320"/>
                <a:tab algn="l" pos="6629400"/>
                <a:tab algn="l" pos="7076880"/>
                <a:tab algn="l" pos="7526160"/>
                <a:tab algn="l" pos="7975440"/>
                <a:tab algn="l" pos="8424720"/>
                <a:tab algn="l" pos="8874000"/>
                <a:tab algn="l" pos="9323280"/>
                <a:tab algn="l" pos="9431280"/>
                <a:tab algn="l" pos="9880560"/>
                <a:tab algn="l" pos="10329840"/>
                <a:tab algn="l" pos="10779120"/>
                <a:tab algn="l" pos="10780560"/>
                <a:tab algn="l" pos="10782000"/>
              </a:tabLst>
            </a:pPr>
            <a:endParaRPr b="0" lang="ru-RU" sz="2600" spc="-1" strike="noStrike">
              <a:solidFill>
                <a:srgbClr val="000000"/>
              </a:solidFill>
              <a:latin typeface="Arial"/>
            </a:endParaRPr>
          </a:p>
          <a:p>
            <a:pPr marL="342720" indent="-333360">
              <a:spcBef>
                <a:spcPts val="825"/>
              </a:spcBef>
              <a:spcAft>
                <a:spcPts val="23"/>
              </a:spcAft>
              <a:tabLst>
                <a:tab algn="l" pos="0"/>
                <a:tab algn="l" pos="339480"/>
                <a:tab algn="l" pos="787320"/>
                <a:tab algn="l" pos="1236600"/>
                <a:tab algn="l" pos="1685880"/>
                <a:tab algn="l" pos="2135160"/>
                <a:tab algn="l" pos="2584440"/>
                <a:tab algn="l" pos="3033360"/>
                <a:tab algn="l" pos="3482640"/>
                <a:tab algn="l" pos="3931920"/>
                <a:tab algn="l" pos="4381200"/>
                <a:tab algn="l" pos="4830480"/>
                <a:tab algn="l" pos="5279760"/>
                <a:tab algn="l" pos="5729040"/>
                <a:tab algn="l" pos="6178320"/>
                <a:tab algn="l" pos="6629400"/>
                <a:tab algn="l" pos="7076880"/>
                <a:tab algn="l" pos="7526160"/>
                <a:tab algn="l" pos="7975440"/>
                <a:tab algn="l" pos="8424720"/>
                <a:tab algn="l" pos="8874000"/>
                <a:tab algn="l" pos="9323280"/>
                <a:tab algn="l" pos="9431280"/>
                <a:tab algn="l" pos="9880560"/>
                <a:tab algn="l" pos="10329840"/>
                <a:tab algn="l" pos="10779120"/>
                <a:tab algn="l" pos="10780560"/>
                <a:tab algn="l" pos="10782000"/>
              </a:tabLst>
            </a:pPr>
            <a:r>
              <a:rPr b="1" lang="ru-RU" sz="2600" spc="-1" strike="noStrike">
                <a:solidFill>
                  <a:srgbClr val="ffffff"/>
                </a:solidFill>
                <a:latin typeface="Arial"/>
              </a:rPr>
              <a:t>«Я выяснил, что все небесные движения, как в их целом, так и во всех отдельных случаях, проникнуты общей гармонией — правда, не той, которую я предполагал, но ещё более совершенной.»</a:t>
            </a:r>
            <a:endParaRPr b="0" lang="ru-RU" sz="2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cfe7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"/>
          <p:cNvSpPr/>
          <p:nvPr/>
        </p:nvSpPr>
        <p:spPr>
          <a:xfrm>
            <a:off x="485640" y="306360"/>
            <a:ext cx="8226720" cy="6346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marL="342720" indent="-333360">
              <a:spcBef>
                <a:spcPts val="825"/>
              </a:spcBef>
              <a:spcAft>
                <a:spcPts val="23"/>
              </a:spcAft>
              <a:tabLst>
                <a:tab algn="l" pos="0"/>
                <a:tab algn="l" pos="339480"/>
                <a:tab algn="l" pos="787320"/>
                <a:tab algn="l" pos="1236600"/>
                <a:tab algn="l" pos="1685880"/>
                <a:tab algn="l" pos="2135160"/>
                <a:tab algn="l" pos="2584440"/>
                <a:tab algn="l" pos="3033360"/>
                <a:tab algn="l" pos="3482640"/>
                <a:tab algn="l" pos="3931920"/>
                <a:tab algn="l" pos="4381200"/>
                <a:tab algn="l" pos="4830480"/>
                <a:tab algn="l" pos="5279760"/>
                <a:tab algn="l" pos="5729040"/>
                <a:tab algn="l" pos="6178320"/>
                <a:tab algn="l" pos="6629400"/>
                <a:tab algn="l" pos="7076880"/>
                <a:tab algn="l" pos="7526160"/>
                <a:tab algn="l" pos="7975440"/>
                <a:tab algn="l" pos="8424720"/>
                <a:tab algn="l" pos="8874000"/>
                <a:tab algn="l" pos="9323280"/>
                <a:tab algn="l" pos="9431280"/>
                <a:tab algn="l" pos="9880560"/>
                <a:tab algn="l" pos="10329840"/>
                <a:tab algn="l" pos="10779120"/>
                <a:tab algn="l" pos="10780560"/>
                <a:tab algn="l" pos="10782000"/>
              </a:tabLst>
            </a:pPr>
            <a:r>
              <a:rPr b="0" lang="ru-RU" sz="2600" spc="-1" strike="noStrike">
                <a:solidFill>
                  <a:srgbClr val="000000"/>
                </a:solidFill>
                <a:latin typeface="Arial"/>
              </a:rPr>
              <a:t>После смерти Кеплера наследникам досталось: поношенная одежда, 22 флорина наличными, 29000 флоринов невыплаченного жалованья, </a:t>
            </a:r>
            <a:endParaRPr b="0" lang="ru-RU" sz="2600" spc="-1" strike="noStrike">
              <a:solidFill>
                <a:srgbClr val="000000"/>
              </a:solidFill>
              <a:latin typeface="Arial"/>
            </a:endParaRPr>
          </a:p>
          <a:p>
            <a:pPr marL="342720" indent="-333360">
              <a:spcBef>
                <a:spcPts val="825"/>
              </a:spcBef>
              <a:spcAft>
                <a:spcPts val="23"/>
              </a:spcAft>
              <a:tabLst>
                <a:tab algn="l" pos="0"/>
                <a:tab algn="l" pos="339480"/>
                <a:tab algn="l" pos="787320"/>
                <a:tab algn="l" pos="1236600"/>
                <a:tab algn="l" pos="1685880"/>
                <a:tab algn="l" pos="2135160"/>
                <a:tab algn="l" pos="2584440"/>
                <a:tab algn="l" pos="3033360"/>
                <a:tab algn="l" pos="3482640"/>
                <a:tab algn="l" pos="3931920"/>
                <a:tab algn="l" pos="4381200"/>
                <a:tab algn="l" pos="4830480"/>
                <a:tab algn="l" pos="5279760"/>
                <a:tab algn="l" pos="5729040"/>
                <a:tab algn="l" pos="6178320"/>
                <a:tab algn="l" pos="6629400"/>
                <a:tab algn="l" pos="7076880"/>
                <a:tab algn="l" pos="7526160"/>
                <a:tab algn="l" pos="7975440"/>
                <a:tab algn="l" pos="8424720"/>
                <a:tab algn="l" pos="8874000"/>
                <a:tab algn="l" pos="9323280"/>
                <a:tab algn="l" pos="9431280"/>
                <a:tab algn="l" pos="9880560"/>
                <a:tab algn="l" pos="10329840"/>
                <a:tab algn="l" pos="10779120"/>
                <a:tab algn="l" pos="10780560"/>
                <a:tab algn="l" pos="10782000"/>
              </a:tabLst>
            </a:pPr>
            <a:r>
              <a:rPr b="0" lang="ru-RU" sz="2600" spc="-1" strike="noStrike">
                <a:solidFill>
                  <a:srgbClr val="000000"/>
                </a:solidFill>
                <a:latin typeface="Arial"/>
              </a:rPr>
              <a:t>27 опубликованных рукописей и множество неопубликованных.</a:t>
            </a:r>
            <a:endParaRPr b="0" lang="ru-RU" sz="2600" spc="-1" strike="noStrike">
              <a:solidFill>
                <a:srgbClr val="000000"/>
              </a:solidFill>
              <a:latin typeface="Arial"/>
            </a:endParaRPr>
          </a:p>
          <a:p>
            <a:pPr marL="342720" indent="-333360">
              <a:spcBef>
                <a:spcPts val="825"/>
              </a:spcBef>
              <a:spcAft>
                <a:spcPts val="23"/>
              </a:spcAft>
              <a:tabLst>
                <a:tab algn="l" pos="0"/>
                <a:tab algn="l" pos="339480"/>
                <a:tab algn="l" pos="787320"/>
                <a:tab algn="l" pos="1236600"/>
                <a:tab algn="l" pos="1685880"/>
                <a:tab algn="l" pos="2135160"/>
                <a:tab algn="l" pos="2584440"/>
                <a:tab algn="l" pos="3033360"/>
                <a:tab algn="l" pos="3482640"/>
                <a:tab algn="l" pos="3931920"/>
                <a:tab algn="l" pos="4381200"/>
                <a:tab algn="l" pos="4830480"/>
                <a:tab algn="l" pos="5279760"/>
                <a:tab algn="l" pos="5729040"/>
                <a:tab algn="l" pos="6178320"/>
                <a:tab algn="l" pos="6629400"/>
                <a:tab algn="l" pos="7076880"/>
                <a:tab algn="l" pos="7526160"/>
                <a:tab algn="l" pos="7975440"/>
                <a:tab algn="l" pos="8424720"/>
                <a:tab algn="l" pos="8874000"/>
                <a:tab algn="l" pos="9323280"/>
                <a:tab algn="l" pos="9431280"/>
                <a:tab algn="l" pos="9880560"/>
                <a:tab algn="l" pos="10329840"/>
                <a:tab algn="l" pos="10779120"/>
                <a:tab algn="l" pos="10780560"/>
                <a:tab algn="l" pos="10782000"/>
              </a:tabLst>
            </a:pPr>
            <a:r>
              <a:rPr b="0" lang="ru-RU" sz="2600" spc="-1" strike="noStrike">
                <a:solidFill>
                  <a:srgbClr val="000000"/>
                </a:solidFill>
                <a:latin typeface="Arial"/>
              </a:rPr>
              <a:t>Со смертью Кеплера его злоключения не закончились. </a:t>
            </a:r>
            <a:endParaRPr b="0" lang="ru-RU" sz="2600" spc="-1" strike="noStrike">
              <a:solidFill>
                <a:srgbClr val="000000"/>
              </a:solidFill>
              <a:latin typeface="Arial"/>
            </a:endParaRPr>
          </a:p>
          <a:p>
            <a:pPr marL="342720" indent="-333360">
              <a:spcBef>
                <a:spcPts val="825"/>
              </a:spcBef>
              <a:spcAft>
                <a:spcPts val="23"/>
              </a:spcAft>
              <a:tabLst>
                <a:tab algn="l" pos="0"/>
                <a:tab algn="l" pos="339480"/>
                <a:tab algn="l" pos="787320"/>
                <a:tab algn="l" pos="1236600"/>
                <a:tab algn="l" pos="1685880"/>
                <a:tab algn="l" pos="2135160"/>
                <a:tab algn="l" pos="2584440"/>
                <a:tab algn="l" pos="3033360"/>
                <a:tab algn="l" pos="3482640"/>
                <a:tab algn="l" pos="3931920"/>
                <a:tab algn="l" pos="4381200"/>
                <a:tab algn="l" pos="4830480"/>
                <a:tab algn="l" pos="5279760"/>
                <a:tab algn="l" pos="5729040"/>
                <a:tab algn="l" pos="6178320"/>
                <a:tab algn="l" pos="6629400"/>
                <a:tab algn="l" pos="7076880"/>
                <a:tab algn="l" pos="7526160"/>
                <a:tab algn="l" pos="7975440"/>
                <a:tab algn="l" pos="8424720"/>
                <a:tab algn="l" pos="8874000"/>
                <a:tab algn="l" pos="9323280"/>
                <a:tab algn="l" pos="9431280"/>
                <a:tab algn="l" pos="9880560"/>
                <a:tab algn="l" pos="10329840"/>
                <a:tab algn="l" pos="10779120"/>
                <a:tab algn="l" pos="10780560"/>
                <a:tab algn="l" pos="10782000"/>
              </a:tabLst>
            </a:pPr>
            <a:r>
              <a:rPr b="0" lang="ru-RU" sz="2600" spc="-1" strike="noStrike">
                <a:solidFill>
                  <a:srgbClr val="000000"/>
                </a:solidFill>
                <a:latin typeface="Arial"/>
              </a:rPr>
              <a:t>В конце Тридцатилетней войны было полностью разрушено кладбище, где он похоронен, и от его могилы ничего не осталось. </a:t>
            </a:r>
            <a:endParaRPr b="0" lang="ru-RU" sz="2600" spc="-1" strike="noStrike">
              <a:solidFill>
                <a:srgbClr val="000000"/>
              </a:solidFill>
              <a:latin typeface="Arial"/>
            </a:endParaRPr>
          </a:p>
          <a:p>
            <a:pPr marL="342720" indent="-333360">
              <a:spcBef>
                <a:spcPts val="825"/>
              </a:spcBef>
              <a:spcAft>
                <a:spcPts val="23"/>
              </a:spcAft>
              <a:tabLst>
                <a:tab algn="l" pos="0"/>
                <a:tab algn="l" pos="339480"/>
                <a:tab algn="l" pos="787320"/>
                <a:tab algn="l" pos="1236600"/>
                <a:tab algn="l" pos="1685880"/>
                <a:tab algn="l" pos="2135160"/>
                <a:tab algn="l" pos="2584440"/>
                <a:tab algn="l" pos="3033360"/>
                <a:tab algn="l" pos="3482640"/>
                <a:tab algn="l" pos="3931920"/>
                <a:tab algn="l" pos="4381200"/>
                <a:tab algn="l" pos="4830480"/>
                <a:tab algn="l" pos="5279760"/>
                <a:tab algn="l" pos="5729040"/>
                <a:tab algn="l" pos="6178320"/>
                <a:tab algn="l" pos="6629400"/>
                <a:tab algn="l" pos="7076880"/>
                <a:tab algn="l" pos="7526160"/>
                <a:tab algn="l" pos="7975440"/>
                <a:tab algn="l" pos="8424720"/>
                <a:tab algn="l" pos="8874000"/>
                <a:tab algn="l" pos="9323280"/>
                <a:tab algn="l" pos="9431280"/>
                <a:tab algn="l" pos="9880560"/>
                <a:tab algn="l" pos="10329840"/>
                <a:tab algn="l" pos="10779120"/>
                <a:tab algn="l" pos="10780560"/>
                <a:tab algn="l" pos="10782000"/>
              </a:tabLst>
            </a:pPr>
            <a:r>
              <a:rPr b="0" lang="ru-RU" sz="2600" spc="-1" strike="noStrike">
                <a:solidFill>
                  <a:srgbClr val="000000"/>
                </a:solidFill>
                <a:latin typeface="Arial"/>
              </a:rPr>
              <a:t>Часть архива Кеплера исчезла. В 1774 году большую часть архива (18 томов из 22) по рекомендации Леонарда Эйлера приобрела Петербургская Академия наук, сейчас хранится в Санкт-Петербургском филиале архива РАН.</a:t>
            </a:r>
            <a:endParaRPr b="0" lang="ru-RU" sz="2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cfe7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"/>
          <p:cNvSpPr/>
          <p:nvPr/>
        </p:nvSpPr>
        <p:spPr>
          <a:xfrm>
            <a:off x="144360" y="287280"/>
            <a:ext cx="9144000" cy="1268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ct val="120000"/>
              </a:lnSpc>
              <a:spcBef>
                <a:spcPts val="924"/>
              </a:spcBef>
              <a:spcAft>
                <a:spcPts val="23"/>
              </a:spcAft>
              <a:tabLst>
                <a:tab algn="l" pos="0"/>
                <a:tab algn="l" pos="444240"/>
                <a:tab algn="l" pos="893520"/>
                <a:tab algn="l" pos="1342800"/>
                <a:tab algn="l" pos="1792080"/>
                <a:tab algn="l" pos="2241360"/>
                <a:tab algn="l" pos="2690640"/>
                <a:tab algn="l" pos="3139920"/>
                <a:tab algn="l" pos="3589200"/>
                <a:tab algn="l" pos="4038480"/>
                <a:tab algn="l" pos="4487760"/>
                <a:tab algn="l" pos="4937040"/>
                <a:tab algn="l" pos="5386320"/>
                <a:tab algn="l" pos="5835600"/>
                <a:tab algn="l" pos="6284880"/>
                <a:tab algn="l" pos="6734160"/>
                <a:tab algn="l" pos="7183080"/>
                <a:tab algn="l" pos="7632360"/>
                <a:tab algn="l" pos="8081640"/>
                <a:tab algn="l" pos="8530920"/>
                <a:tab algn="l" pos="8980200"/>
                <a:tab algn="l" pos="8982000"/>
                <a:tab algn="l" pos="9431280"/>
                <a:tab algn="l" pos="9880560"/>
                <a:tab algn="l" pos="10329840"/>
                <a:tab algn="l" pos="10779120"/>
                <a:tab algn="l" pos="10780560"/>
                <a:tab algn="l" pos="10782000"/>
              </a:tabLst>
            </a:pPr>
            <a:r>
              <a:rPr b="1" lang="ru-RU" sz="2600" spc="-1" strike="noStrike">
                <a:solidFill>
                  <a:srgbClr val="ff3333"/>
                </a:solidFill>
                <a:latin typeface="Arial"/>
              </a:rPr>
              <a:t>Кеплер исследовал движения </a:t>
            </a:r>
            <a:endParaRPr b="0" lang="ru-RU" sz="2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20000"/>
              </a:lnSpc>
              <a:spcBef>
                <a:spcPts val="924"/>
              </a:spcBef>
              <a:spcAft>
                <a:spcPts val="23"/>
              </a:spcAft>
              <a:tabLst>
                <a:tab algn="l" pos="0"/>
                <a:tab algn="l" pos="444240"/>
                <a:tab algn="l" pos="893520"/>
                <a:tab algn="l" pos="1342800"/>
                <a:tab algn="l" pos="1792080"/>
                <a:tab algn="l" pos="2241360"/>
                <a:tab algn="l" pos="2690640"/>
                <a:tab algn="l" pos="3139920"/>
                <a:tab algn="l" pos="3589200"/>
                <a:tab algn="l" pos="4038480"/>
                <a:tab algn="l" pos="4487760"/>
                <a:tab algn="l" pos="4937040"/>
                <a:tab algn="l" pos="5386320"/>
                <a:tab algn="l" pos="5835600"/>
                <a:tab algn="l" pos="6284880"/>
                <a:tab algn="l" pos="6734160"/>
                <a:tab algn="l" pos="7183080"/>
                <a:tab algn="l" pos="7632360"/>
                <a:tab algn="l" pos="8081640"/>
                <a:tab algn="l" pos="8530920"/>
                <a:tab algn="l" pos="8980200"/>
                <a:tab algn="l" pos="8982000"/>
                <a:tab algn="l" pos="9431280"/>
                <a:tab algn="l" pos="9880560"/>
                <a:tab algn="l" pos="10329840"/>
                <a:tab algn="l" pos="10779120"/>
                <a:tab algn="l" pos="10780560"/>
                <a:tab algn="l" pos="10782000"/>
              </a:tabLst>
            </a:pPr>
            <a:r>
              <a:rPr b="1" lang="ru-RU" sz="2600" spc="-1" strike="noStrike">
                <a:solidFill>
                  <a:srgbClr val="ff3333"/>
                </a:solidFill>
                <a:latin typeface="Arial"/>
              </a:rPr>
              <a:t>всех известных в то время планет</a:t>
            </a:r>
            <a:br/>
            <a:r>
              <a:rPr b="1" lang="ru-RU" sz="2600" spc="-1" strike="noStrike">
                <a:solidFill>
                  <a:srgbClr val="ff3333"/>
                </a:solidFill>
                <a:latin typeface="Arial"/>
              </a:rPr>
              <a:t> и эмпирически вывел три закона движения планет относительно Солнца.</a:t>
            </a:r>
            <a:endParaRPr b="0" lang="ru-RU" sz="2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0" name="" descr=""/>
          <p:cNvPicPr/>
          <p:nvPr/>
        </p:nvPicPr>
        <p:blipFill>
          <a:blip r:embed="rId1"/>
          <a:stretch/>
        </p:blipFill>
        <p:spPr>
          <a:xfrm>
            <a:off x="4068720" y="1655640"/>
            <a:ext cx="5004000" cy="3122640"/>
          </a:xfrm>
          <a:prstGeom prst="rect">
            <a:avLst/>
          </a:prstGeom>
          <a:ln w="0">
            <a:noFill/>
          </a:ln>
        </p:spPr>
      </p:pic>
      <p:sp>
        <p:nvSpPr>
          <p:cNvPr id="121" name=""/>
          <p:cNvSpPr/>
          <p:nvPr/>
        </p:nvSpPr>
        <p:spPr>
          <a:xfrm>
            <a:off x="792000" y="5184720"/>
            <a:ext cx="7704360" cy="14007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>
              <a:lnSpc>
                <a:spcPct val="110000"/>
              </a:lnSpc>
              <a:spcBef>
                <a:spcPts val="924"/>
              </a:spcBef>
              <a:spcAft>
                <a:spcPts val="23"/>
              </a:spcAft>
              <a:tabLst>
                <a:tab algn="l" pos="0"/>
                <a:tab algn="l" pos="444240"/>
                <a:tab algn="l" pos="893520"/>
                <a:tab algn="l" pos="1342800"/>
                <a:tab algn="l" pos="1792080"/>
                <a:tab algn="l" pos="2241360"/>
                <a:tab algn="l" pos="2690640"/>
                <a:tab algn="l" pos="3139920"/>
                <a:tab algn="l" pos="3589200"/>
                <a:tab algn="l" pos="4038480"/>
                <a:tab algn="l" pos="4487760"/>
                <a:tab algn="l" pos="4937040"/>
                <a:tab algn="l" pos="5386320"/>
                <a:tab algn="l" pos="5835600"/>
                <a:tab algn="l" pos="6284880"/>
                <a:tab algn="l" pos="6734160"/>
                <a:tab algn="l" pos="7183080"/>
                <a:tab algn="l" pos="7632360"/>
                <a:tab algn="l" pos="8081640"/>
                <a:tab algn="l" pos="8530920"/>
                <a:tab algn="l" pos="8980200"/>
                <a:tab algn="l" pos="8982000"/>
                <a:tab algn="l" pos="9431280"/>
                <a:tab algn="l" pos="9880560"/>
                <a:tab algn="l" pos="10329840"/>
                <a:tab algn="l" pos="10779120"/>
                <a:tab algn="l" pos="10780560"/>
                <a:tab algn="l" pos="10782000"/>
              </a:tabLst>
            </a:pPr>
            <a:r>
              <a:rPr b="1" lang="ru-RU" sz="2600" spc="-1" strike="noStrike">
                <a:solidFill>
                  <a:srgbClr val="ff3333"/>
                </a:solidFill>
                <a:latin typeface="Arial"/>
              </a:rPr>
              <a:t>Эти законы применимы не только</a:t>
            </a:r>
            <a:br/>
            <a:r>
              <a:rPr b="1" lang="ru-RU" sz="2600" spc="-1" strike="noStrike">
                <a:solidFill>
                  <a:srgbClr val="ff3333"/>
                </a:solidFill>
                <a:latin typeface="Arial"/>
              </a:rPr>
              <a:t>к движению планет, но и к движению их естественных и искусственных спутников.</a:t>
            </a:r>
            <a:endParaRPr b="0" lang="ru-RU" sz="2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2" name="" descr=""/>
          <p:cNvPicPr/>
          <p:nvPr/>
        </p:nvPicPr>
        <p:blipFill>
          <a:blip r:embed="rId2"/>
          <a:srcRect l="2104" t="2954" r="0" b="0"/>
          <a:stretch/>
        </p:blipFill>
        <p:spPr>
          <a:xfrm>
            <a:off x="216000" y="2448000"/>
            <a:ext cx="3960720" cy="2797200"/>
          </a:xfrm>
          <a:prstGeom prst="rect">
            <a:avLst/>
          </a:prstGeom>
          <a:ln w="0">
            <a:noFill/>
          </a:ln>
        </p:spPr>
      </p:pic>
    </p:spTree>
  </p:cSld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"/>
          <p:cNvSpPr/>
          <p:nvPr/>
        </p:nvSpPr>
        <p:spPr>
          <a:xfrm>
            <a:off x="71280" y="576360"/>
            <a:ext cx="9144000" cy="749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spcBef>
                <a:spcPts val="23"/>
              </a:spcBef>
              <a:spcAft>
                <a:spcPts val="23"/>
              </a:spcAft>
              <a:tabLst>
                <a:tab algn="l" pos="0"/>
                <a:tab algn="l" pos="444240"/>
                <a:tab algn="l" pos="893520"/>
                <a:tab algn="l" pos="1342800"/>
                <a:tab algn="l" pos="1792080"/>
                <a:tab algn="l" pos="2241360"/>
                <a:tab algn="l" pos="2690640"/>
                <a:tab algn="l" pos="3139920"/>
                <a:tab algn="l" pos="3589200"/>
                <a:tab algn="l" pos="4038480"/>
                <a:tab algn="l" pos="4487760"/>
                <a:tab algn="l" pos="4937040"/>
                <a:tab algn="l" pos="5386320"/>
                <a:tab algn="l" pos="5835600"/>
                <a:tab algn="l" pos="6284880"/>
                <a:tab algn="l" pos="6734160"/>
                <a:tab algn="l" pos="7183080"/>
                <a:tab algn="l" pos="7632360"/>
                <a:tab algn="l" pos="8081640"/>
                <a:tab algn="l" pos="8530920"/>
                <a:tab algn="l" pos="8980200"/>
                <a:tab algn="l" pos="8982000"/>
                <a:tab algn="l" pos="9431280"/>
                <a:tab algn="l" pos="9880560"/>
                <a:tab algn="l" pos="10329840"/>
                <a:tab algn="l" pos="10779120"/>
                <a:tab algn="l" pos="10780560"/>
                <a:tab algn="l" pos="10782000"/>
              </a:tabLst>
            </a:pPr>
            <a:r>
              <a:rPr b="0" lang="ru-RU" sz="2800" spc="-1" strike="noStrike">
                <a:solidFill>
                  <a:srgbClr val="ffff00"/>
                </a:solidFill>
                <a:latin typeface="Arial"/>
              </a:rPr>
              <a:t>Законы Кеплера – законы движения небесных тел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4" name="" descr=""/>
          <p:cNvPicPr/>
          <p:nvPr/>
        </p:nvPicPr>
        <p:blipFill>
          <a:blip r:embed="rId1"/>
          <a:stretch/>
        </p:blipFill>
        <p:spPr>
          <a:xfrm>
            <a:off x="1728720" y="1557360"/>
            <a:ext cx="5688000" cy="4551480"/>
          </a:xfrm>
          <a:prstGeom prst="rect">
            <a:avLst/>
          </a:prstGeom>
          <a:ln cap="sq" w="9360">
            <a:solidFill>
              <a:srgbClr val="333333"/>
            </a:solidFill>
            <a:miter/>
          </a:ln>
        </p:spPr>
      </p:pic>
    </p:spTree>
  </p:cSld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"/>
          <p:cNvSpPr/>
          <p:nvPr/>
        </p:nvSpPr>
        <p:spPr>
          <a:xfrm>
            <a:off x="0" y="2690640"/>
            <a:ext cx="9144000" cy="1270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ct val="100000"/>
              </a:lnSpc>
              <a:spcBef>
                <a:spcPts val="23"/>
              </a:spcBef>
              <a:spcAft>
                <a:spcPts val="23"/>
              </a:spcAft>
              <a:tabLst>
                <a:tab algn="l" pos="0"/>
                <a:tab algn="l" pos="444240"/>
                <a:tab algn="l" pos="893520"/>
                <a:tab algn="l" pos="1342800"/>
                <a:tab algn="l" pos="1792080"/>
                <a:tab algn="l" pos="2241360"/>
                <a:tab algn="l" pos="2690640"/>
                <a:tab algn="l" pos="3139920"/>
                <a:tab algn="l" pos="3589200"/>
                <a:tab algn="l" pos="4038480"/>
                <a:tab algn="l" pos="4487760"/>
                <a:tab algn="l" pos="4937040"/>
                <a:tab algn="l" pos="5386320"/>
                <a:tab algn="l" pos="5835600"/>
                <a:tab algn="l" pos="6284880"/>
                <a:tab algn="l" pos="6734160"/>
                <a:tab algn="l" pos="7183080"/>
                <a:tab algn="l" pos="7632360"/>
                <a:tab algn="l" pos="8081640"/>
                <a:tab algn="l" pos="8530920"/>
                <a:tab algn="l" pos="8980200"/>
                <a:tab algn="l" pos="8982000"/>
                <a:tab algn="l" pos="9431280"/>
                <a:tab algn="l" pos="9880560"/>
                <a:tab algn="l" pos="10329840"/>
                <a:tab algn="l" pos="10779120"/>
                <a:tab algn="l" pos="10780560"/>
                <a:tab algn="l" pos="10782000"/>
              </a:tabLst>
            </a:pPr>
            <a:r>
              <a:rPr b="1" lang="ru-RU" sz="2600" spc="-1" strike="noStrike">
                <a:solidFill>
                  <a:srgbClr val="ff0000"/>
                </a:solidFill>
                <a:latin typeface="Arial"/>
                <a:ea typeface="Noto Sans CJK SC Regular"/>
              </a:rPr>
              <a:t>Эллипс</a:t>
            </a:r>
            <a:r>
              <a:rPr b="0" lang="ru-RU" sz="2600" spc="-1" strike="noStrike">
                <a:solidFill>
                  <a:srgbClr val="000000"/>
                </a:solidFill>
                <a:latin typeface="Arial"/>
                <a:ea typeface="Noto Sans CJK SC Regular"/>
              </a:rPr>
              <a:t> - геометрическое место точек, </a:t>
            </a:r>
            <a:endParaRPr b="0" lang="ru-RU" sz="2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23"/>
              </a:spcBef>
              <a:spcAft>
                <a:spcPts val="23"/>
              </a:spcAft>
              <a:tabLst>
                <a:tab algn="l" pos="0"/>
                <a:tab algn="l" pos="444240"/>
                <a:tab algn="l" pos="893520"/>
                <a:tab algn="l" pos="1342800"/>
                <a:tab algn="l" pos="1792080"/>
                <a:tab algn="l" pos="2241360"/>
                <a:tab algn="l" pos="2690640"/>
                <a:tab algn="l" pos="3139920"/>
                <a:tab algn="l" pos="3589200"/>
                <a:tab algn="l" pos="4038480"/>
                <a:tab algn="l" pos="4487760"/>
                <a:tab algn="l" pos="4937040"/>
                <a:tab algn="l" pos="5386320"/>
                <a:tab algn="l" pos="5835600"/>
                <a:tab algn="l" pos="6284880"/>
                <a:tab algn="l" pos="6734160"/>
                <a:tab algn="l" pos="7183080"/>
                <a:tab algn="l" pos="7632360"/>
                <a:tab algn="l" pos="8081640"/>
                <a:tab algn="l" pos="8530920"/>
                <a:tab algn="l" pos="8980200"/>
                <a:tab algn="l" pos="8982000"/>
                <a:tab algn="l" pos="9431280"/>
                <a:tab algn="l" pos="9880560"/>
                <a:tab algn="l" pos="10329840"/>
                <a:tab algn="l" pos="10779120"/>
                <a:tab algn="l" pos="10780560"/>
                <a:tab algn="l" pos="10782000"/>
              </a:tabLst>
            </a:pPr>
            <a:r>
              <a:rPr b="0" lang="ru-RU" sz="2600" spc="-1" strike="noStrike">
                <a:solidFill>
                  <a:srgbClr val="000000"/>
                </a:solidFill>
                <a:latin typeface="Arial"/>
                <a:ea typeface="Noto Sans CJK SC Regular"/>
              </a:rPr>
              <a:t>для которых  сумма расстояний </a:t>
            </a:r>
            <a:endParaRPr b="0" lang="ru-RU" sz="2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23"/>
              </a:spcBef>
              <a:spcAft>
                <a:spcPts val="23"/>
              </a:spcAft>
              <a:tabLst>
                <a:tab algn="l" pos="0"/>
                <a:tab algn="l" pos="444240"/>
                <a:tab algn="l" pos="893520"/>
                <a:tab algn="l" pos="1342800"/>
                <a:tab algn="l" pos="1792080"/>
                <a:tab algn="l" pos="2241360"/>
                <a:tab algn="l" pos="2690640"/>
                <a:tab algn="l" pos="3139920"/>
                <a:tab algn="l" pos="3589200"/>
                <a:tab algn="l" pos="4038480"/>
                <a:tab algn="l" pos="4487760"/>
                <a:tab algn="l" pos="4937040"/>
                <a:tab algn="l" pos="5386320"/>
                <a:tab algn="l" pos="5835600"/>
                <a:tab algn="l" pos="6284880"/>
                <a:tab algn="l" pos="6734160"/>
                <a:tab algn="l" pos="7183080"/>
                <a:tab algn="l" pos="7632360"/>
                <a:tab algn="l" pos="8081640"/>
                <a:tab algn="l" pos="8530920"/>
                <a:tab algn="l" pos="8980200"/>
                <a:tab algn="l" pos="8982000"/>
                <a:tab algn="l" pos="9431280"/>
                <a:tab algn="l" pos="9880560"/>
                <a:tab algn="l" pos="10329840"/>
                <a:tab algn="l" pos="10779120"/>
                <a:tab algn="l" pos="10780560"/>
                <a:tab algn="l" pos="10782000"/>
              </a:tabLst>
            </a:pPr>
            <a:r>
              <a:rPr b="0" lang="ru-RU" sz="2600" spc="-1" strike="noStrike">
                <a:solidFill>
                  <a:srgbClr val="000000"/>
                </a:solidFill>
                <a:latin typeface="Arial"/>
                <a:ea typeface="Noto Sans CJK SC Regular"/>
              </a:rPr>
              <a:t>от двух заданных точек (фокусов F</a:t>
            </a:r>
            <a:r>
              <a:rPr b="0" lang="ru-RU" sz="2600" spc="-1" strike="noStrike" baseline="-33000">
                <a:solidFill>
                  <a:srgbClr val="000000"/>
                </a:solidFill>
                <a:latin typeface="Arial"/>
                <a:ea typeface="Noto Sans CJK SC Regular"/>
              </a:rPr>
              <a:t>1</a:t>
            </a:r>
            <a:r>
              <a:rPr b="0" lang="ru-RU" sz="2600" spc="-1" strike="noStrike">
                <a:solidFill>
                  <a:srgbClr val="000000"/>
                </a:solidFill>
                <a:latin typeface="Arial"/>
                <a:ea typeface="Noto Sans CJK SC Regular"/>
              </a:rPr>
              <a:t> и F</a:t>
            </a:r>
            <a:r>
              <a:rPr b="0" lang="ru-RU" sz="2600" spc="-1" strike="noStrike" baseline="-33000">
                <a:solidFill>
                  <a:srgbClr val="000000"/>
                </a:solidFill>
                <a:latin typeface="Arial"/>
                <a:ea typeface="Noto Sans CJK SC Regular"/>
              </a:rPr>
              <a:t>2</a:t>
            </a:r>
            <a:r>
              <a:rPr b="0" lang="ru-RU" sz="2600" spc="-1" strike="noStrike">
                <a:solidFill>
                  <a:srgbClr val="000000"/>
                </a:solidFill>
                <a:latin typeface="Arial"/>
                <a:ea typeface="Noto Sans CJK SC Regular"/>
              </a:rPr>
              <a:t>) есть величина постоянная и равная </a:t>
            </a:r>
            <a:endParaRPr b="0" lang="ru-RU" sz="2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23"/>
              </a:spcBef>
              <a:spcAft>
                <a:spcPts val="23"/>
              </a:spcAft>
              <a:tabLst>
                <a:tab algn="l" pos="0"/>
                <a:tab algn="l" pos="444240"/>
                <a:tab algn="l" pos="893520"/>
                <a:tab algn="l" pos="1342800"/>
                <a:tab algn="l" pos="1792080"/>
                <a:tab algn="l" pos="2241360"/>
                <a:tab algn="l" pos="2690640"/>
                <a:tab algn="l" pos="3139920"/>
                <a:tab algn="l" pos="3589200"/>
                <a:tab algn="l" pos="4038480"/>
                <a:tab algn="l" pos="4487760"/>
                <a:tab algn="l" pos="4937040"/>
                <a:tab algn="l" pos="5386320"/>
                <a:tab algn="l" pos="5835600"/>
                <a:tab algn="l" pos="6284880"/>
                <a:tab algn="l" pos="6734160"/>
                <a:tab algn="l" pos="7183080"/>
                <a:tab algn="l" pos="7632360"/>
                <a:tab algn="l" pos="8081640"/>
                <a:tab algn="l" pos="8530920"/>
                <a:tab algn="l" pos="8980200"/>
                <a:tab algn="l" pos="8982000"/>
                <a:tab algn="l" pos="9431280"/>
                <a:tab algn="l" pos="9880560"/>
                <a:tab algn="l" pos="10329840"/>
                <a:tab algn="l" pos="10779120"/>
                <a:tab algn="l" pos="10780560"/>
                <a:tab algn="l" pos="10782000"/>
              </a:tabLst>
            </a:pPr>
            <a:r>
              <a:rPr b="0" lang="ru-RU" sz="2600" spc="-1" strike="noStrike">
                <a:solidFill>
                  <a:srgbClr val="000000"/>
                </a:solidFill>
                <a:latin typeface="Arial"/>
                <a:ea typeface="Noto Sans CJK SC Regular"/>
              </a:rPr>
              <a:t>длине большой оси.</a:t>
            </a:r>
            <a:endParaRPr b="0" lang="ru-RU" sz="2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23"/>
              </a:spcBef>
              <a:spcAft>
                <a:spcPts val="23"/>
              </a:spcAft>
              <a:tabLst>
                <a:tab algn="l" pos="0"/>
                <a:tab algn="l" pos="444240"/>
                <a:tab algn="l" pos="893520"/>
                <a:tab algn="l" pos="1342800"/>
                <a:tab algn="l" pos="1792080"/>
                <a:tab algn="l" pos="2241360"/>
                <a:tab algn="l" pos="2690640"/>
                <a:tab algn="l" pos="3139920"/>
                <a:tab algn="l" pos="3589200"/>
                <a:tab algn="l" pos="4038480"/>
                <a:tab algn="l" pos="4487760"/>
                <a:tab algn="l" pos="4937040"/>
                <a:tab algn="l" pos="5386320"/>
                <a:tab algn="l" pos="5835600"/>
                <a:tab algn="l" pos="6284880"/>
                <a:tab algn="l" pos="6734160"/>
                <a:tab algn="l" pos="7183080"/>
                <a:tab algn="l" pos="7632360"/>
                <a:tab algn="l" pos="8081640"/>
                <a:tab algn="l" pos="8530920"/>
                <a:tab algn="l" pos="8980200"/>
                <a:tab algn="l" pos="8982000"/>
                <a:tab algn="l" pos="9431280"/>
                <a:tab algn="l" pos="9880560"/>
                <a:tab algn="l" pos="10329840"/>
                <a:tab algn="l" pos="10779120"/>
                <a:tab algn="l" pos="10780560"/>
                <a:tab algn="l" pos="10782000"/>
              </a:tabLst>
            </a:pPr>
            <a:br/>
            <a:r>
              <a:rPr b="1" lang="ru-RU" sz="2600" spc="-1" strike="noStrike">
                <a:solidFill>
                  <a:srgbClr val="ff0000"/>
                </a:solidFill>
                <a:latin typeface="Arial"/>
                <a:ea typeface="Noto Sans CJK SC Regular"/>
              </a:rPr>
              <a:t>Радиус-вектор</a:t>
            </a:r>
            <a:r>
              <a:rPr b="0" lang="ru-RU" sz="2600" spc="-1" strike="noStrike">
                <a:solidFill>
                  <a:srgbClr val="000000"/>
                </a:solidFill>
                <a:latin typeface="Arial"/>
                <a:ea typeface="Noto Sans CJK SC Regular"/>
              </a:rPr>
              <a:t> точки – линия, соединяющая любую точку эллипса с одним из его фокусов.</a:t>
            </a:r>
            <a:br/>
            <a:r>
              <a:rPr b="1" lang="ru-RU" sz="2600" spc="-1" strike="noStrike">
                <a:solidFill>
                  <a:srgbClr val="ff0000"/>
                </a:solidFill>
                <a:latin typeface="Arial"/>
                <a:ea typeface="Noto Sans CJK SC Regular"/>
              </a:rPr>
              <a:t>Эксцентриситет </a:t>
            </a:r>
            <a:r>
              <a:rPr b="1" lang="ru-RU" sz="2600" spc="-1" strike="noStrike">
                <a:solidFill>
                  <a:srgbClr val="ff0000"/>
                </a:solidFill>
                <a:latin typeface="Arial"/>
                <a:ea typeface="Arial"/>
              </a:rPr>
              <a:t>ε</a:t>
            </a:r>
            <a:r>
              <a:rPr b="1" lang="ru-RU" sz="2600" spc="-1" strike="noStrike">
                <a:solidFill>
                  <a:srgbClr val="ff0000"/>
                </a:solidFill>
                <a:latin typeface="Arial"/>
                <a:ea typeface="Noto Sans CJK SC Regular"/>
              </a:rPr>
              <a:t> </a:t>
            </a:r>
            <a:r>
              <a:rPr b="0" lang="ru-RU" sz="2600" spc="-1" strike="noStrike">
                <a:solidFill>
                  <a:srgbClr val="000000"/>
                </a:solidFill>
                <a:latin typeface="Arial"/>
                <a:ea typeface="Noto Sans CJK SC Regular"/>
              </a:rPr>
              <a:t>характеризует</a:t>
            </a:r>
            <a:r>
              <a:rPr b="0" i="1" lang="ru-RU" sz="2600" spc="-1" strike="noStrike">
                <a:solidFill>
                  <a:srgbClr val="000000"/>
                </a:solidFill>
                <a:latin typeface="Arial"/>
                <a:ea typeface="Noto Sans CJK SC Regular"/>
              </a:rPr>
              <a:t> с</a:t>
            </a:r>
            <a:r>
              <a:rPr b="0" lang="ru-RU" sz="2600" spc="-1" strike="noStrike">
                <a:solidFill>
                  <a:srgbClr val="000000"/>
                </a:solidFill>
                <a:latin typeface="Arial"/>
                <a:ea typeface="Noto Sans CJK SC Regular"/>
              </a:rPr>
              <a:t>тепень отличия эллипса от окружности и равен отношению расстояний между фокусами к большой оси:</a:t>
            </a:r>
            <a:br/>
            <a:r>
              <a:rPr b="1" lang="ru-RU" sz="2600" spc="-1" strike="noStrike">
                <a:solidFill>
                  <a:srgbClr val="ff0000"/>
                </a:solidFill>
                <a:latin typeface="Arial"/>
                <a:ea typeface="Arial"/>
              </a:rPr>
              <a:t>ε</a:t>
            </a:r>
            <a:r>
              <a:rPr b="0" i="1" lang="ru-RU" sz="2600" spc="-1" strike="noStrike">
                <a:solidFill>
                  <a:srgbClr val="000000"/>
                </a:solidFill>
                <a:latin typeface="Arial"/>
                <a:ea typeface="Noto Sans CJK SC Regular"/>
              </a:rPr>
              <a:t> = </a:t>
            </a:r>
            <a:r>
              <a:rPr b="0" i="1" lang="en-US" sz="2600" spc="-1" strike="noStrike">
                <a:solidFill>
                  <a:srgbClr val="000000"/>
                </a:solidFill>
                <a:latin typeface="Arial"/>
                <a:ea typeface="Noto Sans CJK SC Regular"/>
              </a:rPr>
              <a:t>F</a:t>
            </a:r>
            <a:r>
              <a:rPr b="0" i="1" lang="en-US" sz="2600" spc="-1" strike="noStrike" baseline="-25000">
                <a:solidFill>
                  <a:srgbClr val="000000"/>
                </a:solidFill>
                <a:latin typeface="Arial"/>
                <a:ea typeface="Noto Sans CJK SC Regular"/>
              </a:rPr>
              <a:t>1</a:t>
            </a:r>
            <a:r>
              <a:rPr b="0" i="1" lang="en-US" sz="2600" spc="-1" strike="noStrike">
                <a:solidFill>
                  <a:srgbClr val="000000"/>
                </a:solidFill>
                <a:latin typeface="Arial"/>
                <a:ea typeface="Noto Sans CJK SC Regular"/>
              </a:rPr>
              <a:t>F</a:t>
            </a:r>
            <a:r>
              <a:rPr b="0" i="1" lang="en-US" sz="2600" spc="-1" strike="noStrike" baseline="-25000">
                <a:solidFill>
                  <a:srgbClr val="000000"/>
                </a:solidFill>
                <a:latin typeface="Arial"/>
                <a:ea typeface="Noto Sans CJK SC Regular"/>
              </a:rPr>
              <a:t>2</a:t>
            </a:r>
            <a:r>
              <a:rPr b="0" i="1" lang="ru-RU" sz="2600" spc="-1" strike="noStrike">
                <a:solidFill>
                  <a:srgbClr val="000000"/>
                </a:solidFill>
                <a:latin typeface="Arial"/>
                <a:ea typeface="Noto Sans CJK SC Regular"/>
              </a:rPr>
              <a:t> / </a:t>
            </a:r>
            <a:r>
              <a:rPr b="0" i="1" lang="en-US" sz="2600" spc="-1" strike="noStrike">
                <a:solidFill>
                  <a:srgbClr val="000000"/>
                </a:solidFill>
                <a:latin typeface="Arial"/>
                <a:ea typeface="Noto Sans CJK SC Regular"/>
              </a:rPr>
              <a:t>A</a:t>
            </a:r>
            <a:r>
              <a:rPr b="0" i="1" lang="en-US" sz="2600" spc="-1" strike="noStrike" baseline="-25000">
                <a:solidFill>
                  <a:srgbClr val="000000"/>
                </a:solidFill>
                <a:latin typeface="Arial"/>
                <a:ea typeface="Noto Sans CJK SC Regular"/>
              </a:rPr>
              <a:t>1</a:t>
            </a:r>
            <a:r>
              <a:rPr b="0" i="1" lang="en-US" sz="2600" spc="-1" strike="noStrike">
                <a:solidFill>
                  <a:srgbClr val="000000"/>
                </a:solidFill>
                <a:latin typeface="Arial"/>
                <a:ea typeface="Noto Sans CJK SC Regular"/>
              </a:rPr>
              <a:t>A</a:t>
            </a:r>
            <a:r>
              <a:rPr b="0" i="1" lang="en-US" sz="2600" spc="-1" strike="noStrike" baseline="-25000">
                <a:solidFill>
                  <a:srgbClr val="000000"/>
                </a:solidFill>
                <a:latin typeface="Arial"/>
                <a:ea typeface="Noto Sans CJK SC Regular"/>
              </a:rPr>
              <a:t>2</a:t>
            </a:r>
            <a:r>
              <a:rPr b="0" lang="ru-RU" sz="2600" spc="-1" strike="noStrike">
                <a:solidFill>
                  <a:srgbClr val="000000"/>
                </a:solidFill>
                <a:latin typeface="Arial"/>
                <a:ea typeface="Noto Sans CJK SC Regular"/>
              </a:rPr>
              <a:t> , </a:t>
            </a:r>
            <a:br/>
            <a:br/>
            <a:r>
              <a:rPr b="0" lang="ru-RU" sz="2600" spc="-1" strike="noStrike">
                <a:solidFill>
                  <a:srgbClr val="000000"/>
                </a:solidFill>
                <a:latin typeface="Arial"/>
                <a:ea typeface="Noto Sans CJK SC Regular"/>
              </a:rPr>
              <a:t>При совпадении фокусов (</a:t>
            </a:r>
            <a:r>
              <a:rPr b="1" lang="ru-RU" sz="2600" spc="-1" strike="noStrike">
                <a:solidFill>
                  <a:srgbClr val="ff0000"/>
                </a:solidFill>
                <a:latin typeface="Arial"/>
                <a:ea typeface="Arial"/>
              </a:rPr>
              <a:t>ε</a:t>
            </a:r>
            <a:r>
              <a:rPr b="0" lang="ru-RU" sz="2600" spc="-1" strike="noStrike">
                <a:solidFill>
                  <a:srgbClr val="000000"/>
                </a:solidFill>
                <a:latin typeface="Arial"/>
              </a:rPr>
              <a:t> = 0) эллипс превращается в </a:t>
            </a:r>
            <a:r>
              <a:rPr b="0" i="1" lang="ru-RU" sz="2600" spc="-1" strike="noStrike">
                <a:solidFill>
                  <a:srgbClr val="000000"/>
                </a:solidFill>
                <a:latin typeface="Arial"/>
              </a:rPr>
              <a:t>окружность</a:t>
            </a:r>
            <a:r>
              <a:rPr b="0" lang="ru-RU" sz="2600" spc="-1" strike="noStrike">
                <a:solidFill>
                  <a:srgbClr val="000000"/>
                </a:solidFill>
                <a:latin typeface="Arial"/>
              </a:rPr>
              <a:t>.</a:t>
            </a:r>
            <a:br/>
            <a:br/>
            <a:endParaRPr b="0" lang="ru-RU" sz="2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6" name="" descr=""/>
          <p:cNvPicPr/>
          <p:nvPr/>
        </p:nvPicPr>
        <p:blipFill>
          <a:blip r:embed="rId1"/>
          <a:stretch/>
        </p:blipFill>
        <p:spPr>
          <a:xfrm>
            <a:off x="6443640" y="82440"/>
            <a:ext cx="2735280" cy="2051280"/>
          </a:xfrm>
          <a:prstGeom prst="rect">
            <a:avLst/>
          </a:prstGeom>
          <a:ln w="0">
            <a:noFill/>
          </a:ln>
        </p:spPr>
      </p:pic>
      <p:sp>
        <p:nvSpPr>
          <p:cNvPr id="127" name=""/>
          <p:cNvSpPr/>
          <p:nvPr/>
        </p:nvSpPr>
        <p:spPr>
          <a:xfrm>
            <a:off x="0" y="2133720"/>
            <a:ext cx="9325080" cy="981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"/>
          <p:cNvSpPr/>
          <p:nvPr/>
        </p:nvSpPr>
        <p:spPr>
          <a:xfrm>
            <a:off x="0" y="907920"/>
            <a:ext cx="9144000" cy="505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spcBef>
                <a:spcPts val="23"/>
              </a:spcBef>
              <a:spcAft>
                <a:spcPts val="23"/>
              </a:spcAft>
              <a:tabLst>
                <a:tab algn="l" pos="0"/>
                <a:tab algn="l" pos="444240"/>
                <a:tab algn="l" pos="893520"/>
                <a:tab algn="l" pos="1342800"/>
                <a:tab algn="l" pos="1792080"/>
                <a:tab algn="l" pos="2241360"/>
                <a:tab algn="l" pos="2690640"/>
                <a:tab algn="l" pos="3139920"/>
                <a:tab algn="l" pos="3589200"/>
                <a:tab algn="l" pos="4038480"/>
                <a:tab algn="l" pos="4487760"/>
                <a:tab algn="l" pos="4937040"/>
                <a:tab algn="l" pos="5386320"/>
                <a:tab algn="l" pos="5835600"/>
                <a:tab algn="l" pos="6284880"/>
                <a:tab algn="l" pos="6734160"/>
                <a:tab algn="l" pos="7183080"/>
                <a:tab algn="l" pos="7632360"/>
                <a:tab algn="l" pos="8081640"/>
                <a:tab algn="l" pos="8530920"/>
                <a:tab algn="l" pos="8980200"/>
                <a:tab algn="l" pos="8982000"/>
                <a:tab algn="l" pos="9431280"/>
                <a:tab algn="l" pos="9880560"/>
                <a:tab algn="l" pos="10329840"/>
                <a:tab algn="l" pos="10779120"/>
                <a:tab algn="l" pos="10780560"/>
                <a:tab algn="l" pos="10782000"/>
              </a:tabLst>
            </a:pPr>
            <a:r>
              <a:rPr b="1" lang="ru-RU" sz="2600" spc="-1" strike="noStrike">
                <a:solidFill>
                  <a:srgbClr val="ff0000"/>
                </a:solidFill>
                <a:latin typeface="Arial"/>
              </a:rPr>
              <a:t>Каждая планета движется по эллипсу, </a:t>
            </a:r>
            <a:br/>
            <a:r>
              <a:rPr b="1" lang="ru-RU" sz="2600" spc="-1" strike="noStrike">
                <a:solidFill>
                  <a:srgbClr val="ff0000"/>
                </a:solidFill>
                <a:latin typeface="Arial"/>
              </a:rPr>
              <a:t>в одном из фокусов которого находится Солнце.</a:t>
            </a:r>
            <a:br/>
            <a:endParaRPr b="0" lang="ru-RU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9" name=""/>
          <p:cNvSpPr/>
          <p:nvPr/>
        </p:nvSpPr>
        <p:spPr>
          <a:xfrm>
            <a:off x="3743280" y="71280"/>
            <a:ext cx="5400720" cy="489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spcBef>
                <a:spcPts val="1148"/>
              </a:spcBef>
              <a:spcAft>
                <a:spcPts val="23"/>
              </a:spcAft>
              <a:tabLst>
                <a:tab algn="l" pos="0"/>
                <a:tab algn="l" pos="444240"/>
                <a:tab algn="l" pos="893520"/>
                <a:tab algn="l" pos="1342800"/>
                <a:tab algn="l" pos="1792080"/>
                <a:tab algn="l" pos="2241360"/>
                <a:tab algn="l" pos="2690640"/>
                <a:tab algn="l" pos="3139920"/>
                <a:tab algn="l" pos="3589200"/>
                <a:tab algn="l" pos="4038480"/>
                <a:tab algn="l" pos="4487760"/>
                <a:tab algn="l" pos="4937040"/>
                <a:tab algn="l" pos="5386320"/>
                <a:tab algn="l" pos="5835600"/>
                <a:tab algn="l" pos="6284880"/>
                <a:tab algn="l" pos="6734160"/>
                <a:tab algn="l" pos="7183080"/>
                <a:tab algn="l" pos="7632360"/>
                <a:tab algn="l" pos="8081640"/>
                <a:tab algn="l" pos="8530920"/>
                <a:tab algn="l" pos="8980200"/>
                <a:tab algn="l" pos="8982000"/>
                <a:tab algn="l" pos="9431280"/>
                <a:tab algn="l" pos="9880560"/>
                <a:tab algn="l" pos="10329840"/>
                <a:tab algn="l" pos="10779120"/>
                <a:tab algn="l" pos="10780560"/>
                <a:tab algn="l" pos="10782000"/>
              </a:tabLst>
            </a:pPr>
            <a:r>
              <a:rPr b="1" lang="ru-RU" sz="2600" spc="-1" strike="noStrike">
                <a:solidFill>
                  <a:srgbClr val="ff3333"/>
                </a:solidFill>
                <a:latin typeface="Arial"/>
              </a:rPr>
              <a:t>Первый </a:t>
            </a:r>
            <a:r>
              <a:rPr b="1" lang="ru-RU" sz="2600" spc="-1" strike="noStrike">
                <a:solidFill>
                  <a:srgbClr val="000000"/>
                </a:solidFill>
                <a:latin typeface="Arial"/>
              </a:rPr>
              <a:t>закон Кеплера:</a:t>
            </a:r>
            <a:endParaRPr b="0" lang="ru-RU" sz="2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0" name="" descr=""/>
          <p:cNvPicPr/>
          <p:nvPr/>
        </p:nvPicPr>
        <p:blipFill>
          <a:blip r:embed="rId1"/>
          <a:stretch/>
        </p:blipFill>
        <p:spPr>
          <a:xfrm>
            <a:off x="1655640" y="1871640"/>
            <a:ext cx="5256360" cy="3465360"/>
          </a:xfrm>
          <a:prstGeom prst="rect">
            <a:avLst/>
          </a:prstGeom>
          <a:ln w="0">
            <a:noFill/>
          </a:ln>
        </p:spPr>
      </p:pic>
      <p:sp>
        <p:nvSpPr>
          <p:cNvPr id="131" name=""/>
          <p:cNvSpPr/>
          <p:nvPr/>
        </p:nvSpPr>
        <p:spPr>
          <a:xfrm>
            <a:off x="1835280" y="5734080"/>
            <a:ext cx="5689440" cy="770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spcBef>
                <a:spcPts val="1023"/>
              </a:spcBef>
              <a:spcAft>
                <a:spcPts val="23"/>
              </a:spcAft>
              <a:tabLst>
                <a:tab algn="l" pos="0"/>
                <a:tab algn="l" pos="444240"/>
                <a:tab algn="l" pos="893520"/>
                <a:tab algn="l" pos="1342800"/>
                <a:tab algn="l" pos="1792080"/>
                <a:tab algn="l" pos="2241360"/>
                <a:tab algn="l" pos="2690640"/>
                <a:tab algn="l" pos="3139920"/>
                <a:tab algn="l" pos="3589200"/>
                <a:tab algn="l" pos="4038480"/>
                <a:tab algn="l" pos="4487760"/>
                <a:tab algn="l" pos="4937040"/>
                <a:tab algn="l" pos="5386320"/>
                <a:tab algn="l" pos="5835600"/>
                <a:tab algn="l" pos="6284880"/>
                <a:tab algn="l" pos="6734160"/>
                <a:tab algn="l" pos="7183080"/>
                <a:tab algn="l" pos="7632360"/>
                <a:tab algn="l" pos="8081640"/>
                <a:tab algn="l" pos="8530920"/>
                <a:tab algn="l" pos="8980200"/>
                <a:tab algn="l" pos="8982000"/>
                <a:tab algn="l" pos="9431280"/>
                <a:tab algn="l" pos="9880560"/>
                <a:tab algn="l" pos="10329840"/>
                <a:tab algn="l" pos="10779120"/>
                <a:tab algn="l" pos="10780560"/>
                <a:tab algn="l" pos="10782000"/>
              </a:tabLst>
            </a:pPr>
            <a:r>
              <a:rPr b="0" lang="ru-RU" sz="2200" spc="-1" strike="noStrike">
                <a:solidFill>
                  <a:srgbClr val="000000"/>
                </a:solidFill>
                <a:latin typeface="Arial"/>
              </a:rPr>
              <a:t>Иллюстрация первого закона Кеплера </a:t>
            </a:r>
            <a:endParaRPr b="0" lang="ru-RU" sz="22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spcBef>
                <a:spcPts val="23"/>
              </a:spcBef>
              <a:spcAft>
                <a:spcPts val="23"/>
              </a:spcAft>
              <a:tabLst>
                <a:tab algn="l" pos="0"/>
                <a:tab algn="l" pos="444240"/>
                <a:tab algn="l" pos="893520"/>
                <a:tab algn="l" pos="1342800"/>
                <a:tab algn="l" pos="1792080"/>
                <a:tab algn="l" pos="2241360"/>
                <a:tab algn="l" pos="2690640"/>
                <a:tab algn="l" pos="3139920"/>
                <a:tab algn="l" pos="3589200"/>
                <a:tab algn="l" pos="4038480"/>
                <a:tab algn="l" pos="4487760"/>
                <a:tab algn="l" pos="4937040"/>
                <a:tab algn="l" pos="5386320"/>
                <a:tab algn="l" pos="5835600"/>
                <a:tab algn="l" pos="6284880"/>
                <a:tab algn="l" pos="6734160"/>
                <a:tab algn="l" pos="7183080"/>
                <a:tab algn="l" pos="7632360"/>
                <a:tab algn="l" pos="8081640"/>
                <a:tab algn="l" pos="8530920"/>
                <a:tab algn="l" pos="8980200"/>
                <a:tab algn="l" pos="8982000"/>
                <a:tab algn="l" pos="9431280"/>
                <a:tab algn="l" pos="9880560"/>
                <a:tab algn="l" pos="10329840"/>
                <a:tab algn="l" pos="10779120"/>
                <a:tab algn="l" pos="10780560"/>
                <a:tab algn="l" pos="10782000"/>
              </a:tabLst>
            </a:pPr>
            <a:r>
              <a:rPr b="0" i="1" lang="ru-RU" sz="2200" spc="-1" strike="noStrike">
                <a:solidFill>
                  <a:srgbClr val="000000"/>
                </a:solidFill>
                <a:latin typeface="Arial"/>
              </a:rPr>
              <a:t>на примере движения спутников Земли </a:t>
            </a:r>
            <a:endParaRPr b="0" lang="ru-RU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"/>
          <p:cNvSpPr/>
          <p:nvPr/>
        </p:nvSpPr>
        <p:spPr>
          <a:xfrm>
            <a:off x="0" y="260280"/>
            <a:ext cx="9144000" cy="47818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spcBef>
                <a:spcPts val="473"/>
              </a:spcBef>
              <a:spcAft>
                <a:spcPts val="23"/>
              </a:spcAft>
              <a:tabLst>
                <a:tab algn="l" pos="0"/>
                <a:tab algn="l" pos="444240"/>
                <a:tab algn="l" pos="893520"/>
                <a:tab algn="l" pos="1342800"/>
                <a:tab algn="l" pos="1792080"/>
                <a:tab algn="l" pos="2241360"/>
                <a:tab algn="l" pos="2690640"/>
                <a:tab algn="l" pos="3139920"/>
                <a:tab algn="l" pos="3589200"/>
                <a:tab algn="l" pos="4038480"/>
                <a:tab algn="l" pos="4487760"/>
                <a:tab algn="l" pos="4937040"/>
                <a:tab algn="l" pos="5386320"/>
                <a:tab algn="l" pos="5835600"/>
                <a:tab algn="l" pos="6284880"/>
                <a:tab algn="l" pos="6734160"/>
                <a:tab algn="l" pos="7183080"/>
                <a:tab algn="l" pos="7632360"/>
                <a:tab algn="l" pos="8081640"/>
                <a:tab algn="l" pos="8530920"/>
                <a:tab algn="l" pos="8980200"/>
                <a:tab algn="l" pos="8982000"/>
                <a:tab algn="l" pos="9431280"/>
                <a:tab algn="l" pos="9880560"/>
                <a:tab algn="l" pos="10329840"/>
                <a:tab algn="l" pos="10779120"/>
                <a:tab algn="l" pos="10780560"/>
                <a:tab algn="l" pos="10782000"/>
              </a:tabLst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spcBef>
                <a:spcPts val="473"/>
              </a:spcBef>
              <a:spcAft>
                <a:spcPts val="23"/>
              </a:spcAft>
              <a:tabLst>
                <a:tab algn="l" pos="0"/>
                <a:tab algn="l" pos="444240"/>
                <a:tab algn="l" pos="893520"/>
                <a:tab algn="l" pos="1342800"/>
                <a:tab algn="l" pos="1792080"/>
                <a:tab algn="l" pos="2241360"/>
                <a:tab algn="l" pos="2690640"/>
                <a:tab algn="l" pos="3139920"/>
                <a:tab algn="l" pos="3589200"/>
                <a:tab algn="l" pos="4038480"/>
                <a:tab algn="l" pos="4487760"/>
                <a:tab algn="l" pos="4937040"/>
                <a:tab algn="l" pos="5386320"/>
                <a:tab algn="l" pos="5835600"/>
                <a:tab algn="l" pos="6284880"/>
                <a:tab algn="l" pos="6734160"/>
                <a:tab algn="l" pos="7183080"/>
                <a:tab algn="l" pos="7632360"/>
                <a:tab algn="l" pos="8081640"/>
                <a:tab algn="l" pos="8530920"/>
                <a:tab algn="l" pos="8980200"/>
                <a:tab algn="l" pos="8982000"/>
                <a:tab algn="l" pos="9431280"/>
                <a:tab algn="l" pos="9880560"/>
                <a:tab algn="l" pos="10329840"/>
                <a:tab algn="l" pos="10779120"/>
                <a:tab algn="l" pos="10780560"/>
                <a:tab algn="l" pos="10782000"/>
              </a:tabLst>
            </a:pPr>
            <a:r>
              <a:rPr b="1" lang="ru-RU" sz="2600" spc="-1" strike="noStrike">
                <a:solidFill>
                  <a:srgbClr val="ff0000"/>
                </a:solidFill>
                <a:latin typeface="Arial"/>
              </a:rPr>
              <a:t>Астрономическая единица</a:t>
            </a:r>
            <a:r>
              <a:rPr b="1" i="1" lang="ru-RU" sz="2600" spc="-1" strike="noStrike">
                <a:solidFill>
                  <a:srgbClr val="000000"/>
                </a:solidFill>
                <a:latin typeface="Arial"/>
              </a:rPr>
              <a:t> – </a:t>
            </a:r>
            <a:endParaRPr b="0" lang="ru-RU" sz="2600" spc="-1" strike="noStrike">
              <a:solidFill>
                <a:srgbClr val="000000"/>
              </a:solidFill>
              <a:latin typeface="Arial"/>
            </a:endParaRPr>
          </a:p>
          <a:p>
            <a:pPr>
              <a:spcBef>
                <a:spcPts val="473"/>
              </a:spcBef>
              <a:spcAft>
                <a:spcPts val="23"/>
              </a:spcAft>
              <a:tabLst>
                <a:tab algn="l" pos="0"/>
                <a:tab algn="l" pos="444240"/>
                <a:tab algn="l" pos="893520"/>
                <a:tab algn="l" pos="1342800"/>
                <a:tab algn="l" pos="1792080"/>
                <a:tab algn="l" pos="2241360"/>
                <a:tab algn="l" pos="2690640"/>
                <a:tab algn="l" pos="3139920"/>
                <a:tab algn="l" pos="3589200"/>
                <a:tab algn="l" pos="4038480"/>
                <a:tab algn="l" pos="4487760"/>
                <a:tab algn="l" pos="4937040"/>
                <a:tab algn="l" pos="5386320"/>
                <a:tab algn="l" pos="5835600"/>
                <a:tab algn="l" pos="6284880"/>
                <a:tab algn="l" pos="6734160"/>
                <a:tab algn="l" pos="7183080"/>
                <a:tab algn="l" pos="7632360"/>
                <a:tab algn="l" pos="8081640"/>
                <a:tab algn="l" pos="8530920"/>
                <a:tab algn="l" pos="8980200"/>
                <a:tab algn="l" pos="8982000"/>
                <a:tab algn="l" pos="9431280"/>
                <a:tab algn="l" pos="9880560"/>
                <a:tab algn="l" pos="10329840"/>
                <a:tab algn="l" pos="10779120"/>
                <a:tab algn="l" pos="10780560"/>
                <a:tab algn="l" pos="10782000"/>
              </a:tabLst>
            </a:pPr>
            <a:r>
              <a:rPr b="1" i="1" lang="ru-RU" sz="2600" spc="-1" strike="noStrike">
                <a:solidFill>
                  <a:srgbClr val="000000"/>
                </a:solidFill>
                <a:latin typeface="Arial"/>
              </a:rPr>
              <a:t>с</a:t>
            </a:r>
            <a:r>
              <a:rPr b="1" lang="ru-RU" sz="2600" spc="-1" strike="noStrike">
                <a:solidFill>
                  <a:srgbClr val="000000"/>
                </a:solidFill>
                <a:latin typeface="Arial"/>
              </a:rPr>
              <a:t>реднее расстояние Земли </a:t>
            </a:r>
            <a:endParaRPr b="0" lang="ru-RU" sz="2600" spc="-1" strike="noStrike">
              <a:solidFill>
                <a:srgbClr val="000000"/>
              </a:solidFill>
              <a:latin typeface="Arial"/>
            </a:endParaRPr>
          </a:p>
          <a:p>
            <a:pPr>
              <a:spcBef>
                <a:spcPts val="473"/>
              </a:spcBef>
              <a:spcAft>
                <a:spcPts val="23"/>
              </a:spcAft>
              <a:tabLst>
                <a:tab algn="l" pos="0"/>
                <a:tab algn="l" pos="444240"/>
                <a:tab algn="l" pos="893520"/>
                <a:tab algn="l" pos="1342800"/>
                <a:tab algn="l" pos="1792080"/>
                <a:tab algn="l" pos="2241360"/>
                <a:tab algn="l" pos="2690640"/>
                <a:tab algn="l" pos="3139920"/>
                <a:tab algn="l" pos="3589200"/>
                <a:tab algn="l" pos="4038480"/>
                <a:tab algn="l" pos="4487760"/>
                <a:tab algn="l" pos="4937040"/>
                <a:tab algn="l" pos="5386320"/>
                <a:tab algn="l" pos="5835600"/>
                <a:tab algn="l" pos="6284880"/>
                <a:tab algn="l" pos="6734160"/>
                <a:tab algn="l" pos="7183080"/>
                <a:tab algn="l" pos="7632360"/>
                <a:tab algn="l" pos="8081640"/>
                <a:tab algn="l" pos="8530920"/>
                <a:tab algn="l" pos="8980200"/>
                <a:tab algn="l" pos="8982000"/>
                <a:tab algn="l" pos="9431280"/>
                <a:tab algn="l" pos="9880560"/>
                <a:tab algn="l" pos="10329840"/>
                <a:tab algn="l" pos="10779120"/>
                <a:tab algn="l" pos="10780560"/>
                <a:tab algn="l" pos="10782000"/>
              </a:tabLst>
            </a:pPr>
            <a:r>
              <a:rPr b="1" lang="ru-RU" sz="2600" spc="-1" strike="noStrike">
                <a:solidFill>
                  <a:srgbClr val="000000"/>
                </a:solidFill>
                <a:latin typeface="Arial"/>
              </a:rPr>
              <a:t>от Солнца </a:t>
            </a:r>
            <a:endParaRPr b="0" lang="ru-RU" sz="2600" spc="-1" strike="noStrike">
              <a:solidFill>
                <a:srgbClr val="000000"/>
              </a:solidFill>
              <a:latin typeface="Arial"/>
            </a:endParaRPr>
          </a:p>
          <a:p>
            <a:pPr>
              <a:spcBef>
                <a:spcPts val="275"/>
              </a:spcBef>
              <a:spcAft>
                <a:spcPts val="23"/>
              </a:spcAft>
              <a:tabLst>
                <a:tab algn="l" pos="0"/>
                <a:tab algn="l" pos="444240"/>
                <a:tab algn="l" pos="893520"/>
                <a:tab algn="l" pos="1342800"/>
                <a:tab algn="l" pos="1792080"/>
                <a:tab algn="l" pos="2241360"/>
                <a:tab algn="l" pos="2690640"/>
                <a:tab algn="l" pos="3139920"/>
                <a:tab algn="l" pos="3589200"/>
                <a:tab algn="l" pos="4038480"/>
                <a:tab algn="l" pos="4487760"/>
                <a:tab algn="l" pos="4937040"/>
                <a:tab algn="l" pos="5386320"/>
                <a:tab algn="l" pos="5835600"/>
                <a:tab algn="l" pos="6284880"/>
                <a:tab algn="l" pos="6734160"/>
                <a:tab algn="l" pos="7183080"/>
                <a:tab algn="l" pos="7632360"/>
                <a:tab algn="l" pos="8081640"/>
                <a:tab algn="l" pos="8530920"/>
                <a:tab algn="l" pos="8980200"/>
                <a:tab algn="l" pos="8982000"/>
                <a:tab algn="l" pos="9431280"/>
                <a:tab algn="l" pos="9880560"/>
                <a:tab algn="l" pos="10329840"/>
                <a:tab algn="l" pos="10779120"/>
                <a:tab algn="l" pos="10780560"/>
                <a:tab algn="l" pos="10782000"/>
              </a:tabLst>
            </a:pPr>
            <a:endParaRPr b="0" lang="ru-RU" sz="2600" spc="-1" strike="noStrike">
              <a:solidFill>
                <a:srgbClr val="000000"/>
              </a:solidFill>
              <a:latin typeface="Arial"/>
            </a:endParaRPr>
          </a:p>
          <a:p>
            <a:pPr>
              <a:spcBef>
                <a:spcPts val="473"/>
              </a:spcBef>
              <a:spcAft>
                <a:spcPts val="23"/>
              </a:spcAft>
              <a:tabLst>
                <a:tab algn="l" pos="0"/>
                <a:tab algn="l" pos="444240"/>
                <a:tab algn="l" pos="893520"/>
                <a:tab algn="l" pos="1342800"/>
                <a:tab algn="l" pos="1792080"/>
                <a:tab algn="l" pos="2241360"/>
                <a:tab algn="l" pos="2690640"/>
                <a:tab algn="l" pos="3139920"/>
                <a:tab algn="l" pos="3589200"/>
                <a:tab algn="l" pos="4038480"/>
                <a:tab algn="l" pos="4487760"/>
                <a:tab algn="l" pos="4937040"/>
                <a:tab algn="l" pos="5386320"/>
                <a:tab algn="l" pos="5835600"/>
                <a:tab algn="l" pos="6284880"/>
                <a:tab algn="l" pos="6734160"/>
                <a:tab algn="l" pos="7183080"/>
                <a:tab algn="l" pos="7632360"/>
                <a:tab algn="l" pos="8081640"/>
                <a:tab algn="l" pos="8530920"/>
                <a:tab algn="l" pos="8980200"/>
                <a:tab algn="l" pos="8982000"/>
                <a:tab algn="l" pos="9431280"/>
                <a:tab algn="l" pos="9880560"/>
                <a:tab algn="l" pos="10329840"/>
                <a:tab algn="l" pos="10779120"/>
                <a:tab algn="l" pos="10780560"/>
                <a:tab algn="l" pos="10782000"/>
              </a:tabLst>
            </a:pPr>
            <a:r>
              <a:rPr b="1" lang="ru-RU" sz="2600" spc="-1" strike="noStrike">
                <a:solidFill>
                  <a:srgbClr val="000000"/>
                </a:solidFill>
                <a:latin typeface="Arial"/>
              </a:rPr>
              <a:t>1 а.е. = 149 600 000 км.</a:t>
            </a:r>
            <a:endParaRPr b="0" lang="ru-RU" sz="2600" spc="-1" strike="noStrike">
              <a:solidFill>
                <a:srgbClr val="000000"/>
              </a:solidFill>
              <a:latin typeface="Arial"/>
            </a:endParaRPr>
          </a:p>
          <a:p>
            <a:pPr>
              <a:spcBef>
                <a:spcPts val="275"/>
              </a:spcBef>
              <a:spcAft>
                <a:spcPts val="23"/>
              </a:spcAft>
              <a:tabLst>
                <a:tab algn="l" pos="0"/>
                <a:tab algn="l" pos="444240"/>
                <a:tab algn="l" pos="893520"/>
                <a:tab algn="l" pos="1342800"/>
                <a:tab algn="l" pos="1792080"/>
                <a:tab algn="l" pos="2241360"/>
                <a:tab algn="l" pos="2690640"/>
                <a:tab algn="l" pos="3139920"/>
                <a:tab algn="l" pos="3589200"/>
                <a:tab algn="l" pos="4038480"/>
                <a:tab algn="l" pos="4487760"/>
                <a:tab algn="l" pos="4937040"/>
                <a:tab algn="l" pos="5386320"/>
                <a:tab algn="l" pos="5835600"/>
                <a:tab algn="l" pos="6284880"/>
                <a:tab algn="l" pos="6734160"/>
                <a:tab algn="l" pos="7183080"/>
                <a:tab algn="l" pos="7632360"/>
                <a:tab algn="l" pos="8081640"/>
                <a:tab algn="l" pos="8530920"/>
                <a:tab algn="l" pos="8980200"/>
                <a:tab algn="l" pos="8982000"/>
                <a:tab algn="l" pos="9431280"/>
                <a:tab algn="l" pos="9880560"/>
                <a:tab algn="l" pos="10329840"/>
                <a:tab algn="l" pos="10779120"/>
                <a:tab algn="l" pos="10780560"/>
                <a:tab algn="l" pos="10782000"/>
              </a:tabLst>
            </a:pPr>
            <a:endParaRPr b="0" lang="ru-RU" sz="2600" spc="-1" strike="noStrike">
              <a:solidFill>
                <a:srgbClr val="000000"/>
              </a:solidFill>
              <a:latin typeface="Arial"/>
            </a:endParaRPr>
          </a:p>
          <a:p>
            <a:pPr>
              <a:spcBef>
                <a:spcPts val="473"/>
              </a:spcBef>
              <a:spcAft>
                <a:spcPts val="23"/>
              </a:spcAft>
              <a:tabLst>
                <a:tab algn="l" pos="0"/>
                <a:tab algn="l" pos="444240"/>
                <a:tab algn="l" pos="893520"/>
                <a:tab algn="l" pos="1342800"/>
                <a:tab algn="l" pos="1792080"/>
                <a:tab algn="l" pos="2241360"/>
                <a:tab algn="l" pos="2690640"/>
                <a:tab algn="l" pos="3139920"/>
                <a:tab algn="l" pos="3589200"/>
                <a:tab algn="l" pos="4038480"/>
                <a:tab algn="l" pos="4487760"/>
                <a:tab algn="l" pos="4937040"/>
                <a:tab algn="l" pos="5386320"/>
                <a:tab algn="l" pos="5835600"/>
                <a:tab algn="l" pos="6284880"/>
                <a:tab algn="l" pos="6734160"/>
                <a:tab algn="l" pos="7183080"/>
                <a:tab algn="l" pos="7632360"/>
                <a:tab algn="l" pos="8081640"/>
                <a:tab algn="l" pos="8530920"/>
                <a:tab algn="l" pos="8980200"/>
                <a:tab algn="l" pos="8982000"/>
                <a:tab algn="l" pos="9431280"/>
                <a:tab algn="l" pos="9880560"/>
                <a:tab algn="l" pos="10329840"/>
                <a:tab algn="l" pos="10779120"/>
                <a:tab algn="l" pos="10780560"/>
                <a:tab algn="l" pos="10782000"/>
              </a:tabLst>
            </a:pPr>
            <a:r>
              <a:rPr b="1" lang="ru-RU" sz="2600" spc="-1" strike="noStrike">
                <a:solidFill>
                  <a:srgbClr val="000000"/>
                </a:solidFill>
                <a:latin typeface="Arial"/>
              </a:rPr>
              <a:t>Ближайшую к Солнцу точку орбиты называют </a:t>
            </a:r>
            <a:r>
              <a:rPr b="1" lang="ru-RU" sz="2600" spc="-1" strike="noStrike">
                <a:solidFill>
                  <a:srgbClr val="ff0000"/>
                </a:solidFill>
                <a:latin typeface="Arial"/>
              </a:rPr>
              <a:t>перигелием </a:t>
            </a:r>
            <a:r>
              <a:rPr b="1" i="1" lang="ru-RU" sz="2600" spc="-1" strike="noStrike">
                <a:solidFill>
                  <a:srgbClr val="000000"/>
                </a:solidFill>
                <a:latin typeface="Arial"/>
              </a:rPr>
              <a:t>(греч. пери – возле, около; Гелиос – Солнце),</a:t>
            </a:r>
            <a:r>
              <a:rPr b="1" lang="ru-RU" sz="2600" spc="-1" strike="noStrike">
                <a:solidFill>
                  <a:srgbClr val="000000"/>
                </a:solidFill>
                <a:latin typeface="Arial"/>
              </a:rPr>
              <a:t> </a:t>
            </a:r>
            <a:endParaRPr b="0" lang="ru-RU" sz="2600" spc="-1" strike="noStrike">
              <a:solidFill>
                <a:srgbClr val="000000"/>
              </a:solidFill>
              <a:latin typeface="Arial"/>
            </a:endParaRPr>
          </a:p>
          <a:p>
            <a:pPr>
              <a:spcBef>
                <a:spcPts val="473"/>
              </a:spcBef>
              <a:spcAft>
                <a:spcPts val="23"/>
              </a:spcAft>
              <a:tabLst>
                <a:tab algn="l" pos="0"/>
                <a:tab algn="l" pos="444240"/>
                <a:tab algn="l" pos="893520"/>
                <a:tab algn="l" pos="1342800"/>
                <a:tab algn="l" pos="1792080"/>
                <a:tab algn="l" pos="2241360"/>
                <a:tab algn="l" pos="2690640"/>
                <a:tab algn="l" pos="3139920"/>
                <a:tab algn="l" pos="3589200"/>
                <a:tab algn="l" pos="4038480"/>
                <a:tab algn="l" pos="4487760"/>
                <a:tab algn="l" pos="4937040"/>
                <a:tab algn="l" pos="5386320"/>
                <a:tab algn="l" pos="5835600"/>
                <a:tab algn="l" pos="6284880"/>
                <a:tab algn="l" pos="6734160"/>
                <a:tab algn="l" pos="7183080"/>
                <a:tab algn="l" pos="7632360"/>
                <a:tab algn="l" pos="8081640"/>
                <a:tab algn="l" pos="8530920"/>
                <a:tab algn="l" pos="8980200"/>
                <a:tab algn="l" pos="8982000"/>
                <a:tab algn="l" pos="9431280"/>
                <a:tab algn="l" pos="9880560"/>
                <a:tab algn="l" pos="10329840"/>
                <a:tab algn="l" pos="10779120"/>
                <a:tab algn="l" pos="10780560"/>
                <a:tab algn="l" pos="10782000"/>
              </a:tabLst>
            </a:pPr>
            <a:r>
              <a:rPr b="1" lang="ru-RU" sz="2600" spc="-1" strike="noStrike">
                <a:solidFill>
                  <a:srgbClr val="000000"/>
                </a:solidFill>
                <a:latin typeface="Arial"/>
              </a:rPr>
              <a:t>а наиболее удаленную – </a:t>
            </a:r>
            <a:r>
              <a:rPr b="1" lang="ru-RU" sz="2600" spc="-1" strike="noStrike">
                <a:solidFill>
                  <a:srgbClr val="ff0000"/>
                </a:solidFill>
                <a:latin typeface="Arial"/>
              </a:rPr>
              <a:t>афелием </a:t>
            </a:r>
            <a:r>
              <a:rPr b="1" i="1" lang="ru-RU" sz="2600" spc="-1" strike="noStrike">
                <a:solidFill>
                  <a:srgbClr val="000000"/>
                </a:solidFill>
                <a:latin typeface="Arial"/>
              </a:rPr>
              <a:t>(греч. апо – вдали).</a:t>
            </a:r>
            <a:endParaRPr b="0" lang="ru-RU" sz="2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3" name="" descr=""/>
          <p:cNvPicPr/>
          <p:nvPr/>
        </p:nvPicPr>
        <p:blipFill>
          <a:blip r:embed="rId1"/>
          <a:stretch/>
        </p:blipFill>
        <p:spPr>
          <a:xfrm>
            <a:off x="4970520" y="0"/>
            <a:ext cx="4120920" cy="2735280"/>
          </a:xfrm>
          <a:prstGeom prst="rect">
            <a:avLst/>
          </a:prstGeom>
          <a:ln w="0">
            <a:noFill/>
          </a:ln>
        </p:spPr>
      </p:pic>
    </p:spTree>
  </p:cSld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"/>
          <p:cNvSpPr/>
          <p:nvPr/>
        </p:nvSpPr>
        <p:spPr>
          <a:xfrm>
            <a:off x="504720" y="519120"/>
            <a:ext cx="7920000" cy="5284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430200" indent="-324000">
              <a:lnSpc>
                <a:spcPct val="100000"/>
              </a:lnSpc>
              <a:spcBef>
                <a:spcPts val="1437"/>
              </a:spcBef>
              <a:spcAft>
                <a:spcPts val="23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57200"/>
                <a:tab algn="l" pos="901440"/>
                <a:tab algn="l" pos="1350720"/>
                <a:tab algn="l" pos="1800000"/>
                <a:tab algn="l" pos="2249280"/>
                <a:tab algn="l" pos="2698560"/>
                <a:tab algn="l" pos="3147840"/>
                <a:tab algn="l" pos="3597120"/>
                <a:tab algn="l" pos="4046400"/>
                <a:tab algn="l" pos="4495680"/>
                <a:tab algn="l" pos="4944960"/>
                <a:tab algn="l" pos="5394240"/>
                <a:tab algn="l" pos="5843520"/>
                <a:tab algn="l" pos="6292800"/>
                <a:tab algn="l" pos="6742080"/>
                <a:tab algn="l" pos="7191360"/>
                <a:tab algn="l" pos="7640280"/>
                <a:tab algn="l" pos="8089560"/>
                <a:tab algn="l" pos="8538840"/>
                <a:tab algn="l" pos="8988120"/>
                <a:tab algn="l" pos="9437400"/>
                <a:tab algn="l" pos="9880560"/>
                <a:tab algn="l" pos="10329840"/>
                <a:tab algn="l" pos="10779120"/>
                <a:tab algn="l" pos="10780560"/>
                <a:tab algn="l" pos="10782000"/>
              </a:tabLst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  <a:ea typeface="Noto Sans CJK SC Regular"/>
              </a:rPr>
              <a:t>&amp;10 вопросы, 12, 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marL="430200" indent="-324000">
              <a:lnSpc>
                <a:spcPct val="100000"/>
              </a:lnSpc>
              <a:spcBef>
                <a:spcPts val="1437"/>
              </a:spcBef>
              <a:spcAft>
                <a:spcPts val="23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57200"/>
                <a:tab algn="l" pos="901440"/>
                <a:tab algn="l" pos="1350720"/>
                <a:tab algn="l" pos="1800000"/>
                <a:tab algn="l" pos="2249280"/>
                <a:tab algn="l" pos="2698560"/>
                <a:tab algn="l" pos="3147840"/>
                <a:tab algn="l" pos="3597120"/>
                <a:tab algn="l" pos="4046400"/>
                <a:tab algn="l" pos="4495680"/>
                <a:tab algn="l" pos="4944960"/>
                <a:tab algn="l" pos="5394240"/>
                <a:tab algn="l" pos="5843520"/>
                <a:tab algn="l" pos="6292800"/>
                <a:tab algn="l" pos="6742080"/>
                <a:tab algn="l" pos="7191360"/>
                <a:tab algn="l" pos="7640280"/>
                <a:tab algn="l" pos="8089560"/>
                <a:tab algn="l" pos="8538840"/>
                <a:tab algn="l" pos="8988120"/>
                <a:tab algn="l" pos="9437400"/>
                <a:tab algn="l" pos="9880560"/>
                <a:tab algn="l" pos="10329840"/>
                <a:tab algn="l" pos="10779120"/>
                <a:tab algn="l" pos="10780560"/>
                <a:tab algn="l" pos="10782000"/>
              </a:tabLst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  <a:ea typeface="Noto Sans CJK SC Regular"/>
              </a:rPr>
              <a:t>&amp;14 части 4, 5, 6</a:t>
            </a:r>
            <a:r>
              <a:rPr b="1" lang="ru-RU" sz="3200" spc="-1" strike="noStrike">
                <a:solidFill>
                  <a:srgbClr val="ff0000"/>
                </a:solidFill>
                <a:latin typeface="Arial"/>
                <a:ea typeface="Noto Sans CJK SC Regular"/>
              </a:rPr>
              <a:t> </a:t>
            </a:r>
            <a:r>
              <a:rPr b="0" lang="ru-RU" sz="3200" spc="-1" strike="noStrike">
                <a:solidFill>
                  <a:srgbClr val="000000"/>
                </a:solidFill>
                <a:latin typeface="Arial"/>
                <a:ea typeface="Noto Sans CJK SC Regular"/>
              </a:rPr>
              <a:t>(конспект)  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marL="430200" indent="-324000">
              <a:lnSpc>
                <a:spcPct val="100000"/>
              </a:lnSpc>
              <a:spcBef>
                <a:spcPts val="1437"/>
              </a:spcBef>
              <a:spcAft>
                <a:spcPts val="23"/>
              </a:spcAft>
              <a:buClr>
                <a:srgbClr val="000000"/>
              </a:buClr>
              <a:buFont typeface="Arial"/>
              <a:buAutoNum type="arabicParenR"/>
              <a:tabLst>
                <a:tab algn="l" pos="457200"/>
                <a:tab algn="l" pos="901440"/>
                <a:tab algn="l" pos="1350720"/>
                <a:tab algn="l" pos="1800000"/>
                <a:tab algn="l" pos="2249280"/>
                <a:tab algn="l" pos="2698560"/>
                <a:tab algn="l" pos="3147840"/>
                <a:tab algn="l" pos="3597120"/>
                <a:tab algn="l" pos="4046400"/>
                <a:tab algn="l" pos="4495680"/>
                <a:tab algn="l" pos="4944960"/>
                <a:tab algn="l" pos="5394240"/>
                <a:tab algn="l" pos="5843520"/>
                <a:tab algn="l" pos="6292800"/>
                <a:tab algn="l" pos="6742080"/>
                <a:tab algn="l" pos="7191360"/>
                <a:tab algn="l" pos="7640280"/>
                <a:tab algn="l" pos="8089560"/>
                <a:tab algn="l" pos="8538840"/>
                <a:tab algn="l" pos="8988120"/>
                <a:tab algn="l" pos="9437400"/>
                <a:tab algn="l" pos="9880560"/>
                <a:tab algn="l" pos="10329840"/>
                <a:tab algn="l" pos="10779120"/>
                <a:tab algn="l" pos="10780560"/>
                <a:tab algn="l" pos="10782000"/>
              </a:tabLst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Почему движение планет происходит не в точности по законам Кеплера? 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marL="430200" indent="-324000">
              <a:lnSpc>
                <a:spcPct val="100000"/>
              </a:lnSpc>
              <a:spcBef>
                <a:spcPts val="1437"/>
              </a:spcBef>
              <a:spcAft>
                <a:spcPts val="23"/>
              </a:spcAft>
              <a:buClr>
                <a:srgbClr val="000000"/>
              </a:buClr>
              <a:buFont typeface="Arial"/>
              <a:buAutoNum type="arabicParenR"/>
              <a:tabLst>
                <a:tab algn="l" pos="457200"/>
                <a:tab algn="l" pos="901440"/>
                <a:tab algn="l" pos="1350720"/>
                <a:tab algn="l" pos="1800000"/>
                <a:tab algn="l" pos="2249280"/>
                <a:tab algn="l" pos="2698560"/>
                <a:tab algn="l" pos="3147840"/>
                <a:tab algn="l" pos="3597120"/>
                <a:tab algn="l" pos="4046400"/>
                <a:tab algn="l" pos="4495680"/>
                <a:tab algn="l" pos="4944960"/>
                <a:tab algn="l" pos="5394240"/>
                <a:tab algn="l" pos="5843520"/>
                <a:tab algn="l" pos="6292800"/>
                <a:tab algn="l" pos="6742080"/>
                <a:tab algn="l" pos="7191360"/>
                <a:tab algn="l" pos="7640280"/>
                <a:tab algn="l" pos="8089560"/>
                <a:tab algn="l" pos="8538840"/>
                <a:tab algn="l" pos="8988120"/>
                <a:tab algn="l" pos="9437400"/>
                <a:tab algn="l" pos="9880560"/>
                <a:tab algn="l" pos="10329840"/>
                <a:tab algn="l" pos="10779120"/>
                <a:tab algn="l" pos="10780560"/>
                <a:tab algn="l" pos="10782000"/>
              </a:tabLst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Как было установлено местоположение планеты Нептун?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marL="430200" indent="-324000">
              <a:lnSpc>
                <a:spcPct val="100000"/>
              </a:lnSpc>
              <a:spcBef>
                <a:spcPts val="1437"/>
              </a:spcBef>
              <a:spcAft>
                <a:spcPts val="23"/>
              </a:spcAft>
              <a:buClr>
                <a:srgbClr val="000000"/>
              </a:buClr>
              <a:buFont typeface="Arial"/>
              <a:buAutoNum type="arabicParenR"/>
              <a:tabLst>
                <a:tab algn="l" pos="457200"/>
                <a:tab algn="l" pos="901440"/>
                <a:tab algn="l" pos="1350720"/>
                <a:tab algn="l" pos="1800000"/>
                <a:tab algn="l" pos="2249280"/>
                <a:tab algn="l" pos="2698560"/>
                <a:tab algn="l" pos="3147840"/>
                <a:tab algn="l" pos="3597120"/>
                <a:tab algn="l" pos="4046400"/>
                <a:tab algn="l" pos="4495680"/>
                <a:tab algn="l" pos="4944960"/>
                <a:tab algn="l" pos="5394240"/>
                <a:tab algn="l" pos="5843520"/>
                <a:tab algn="l" pos="6292800"/>
                <a:tab algn="l" pos="6742080"/>
                <a:tab algn="l" pos="7191360"/>
                <a:tab algn="l" pos="7640280"/>
                <a:tab algn="l" pos="8089560"/>
                <a:tab algn="l" pos="8538840"/>
                <a:tab algn="l" pos="8988120"/>
                <a:tab algn="l" pos="9437400"/>
                <a:tab algn="l" pos="9880560"/>
                <a:tab algn="l" pos="10329840"/>
                <a:tab algn="l" pos="10779120"/>
                <a:tab algn="l" pos="10780560"/>
                <a:tab algn="l" pos="10782000"/>
              </a:tabLst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Какая из планет вызывает наибольшие возмущения в движении других тел Солнечной системы и почему? 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marL="430200" indent="-324000">
              <a:lnSpc>
                <a:spcPct val="100000"/>
              </a:lnSpc>
              <a:spcBef>
                <a:spcPts val="1437"/>
              </a:spcBef>
              <a:spcAft>
                <a:spcPts val="23"/>
              </a:spcAft>
              <a:buClr>
                <a:srgbClr val="000000"/>
              </a:buClr>
              <a:buFont typeface="Arial"/>
              <a:buAutoNum type="arabicParenR"/>
              <a:tabLst>
                <a:tab algn="l" pos="457200"/>
                <a:tab algn="l" pos="901440"/>
                <a:tab algn="l" pos="1350720"/>
                <a:tab algn="l" pos="1800000"/>
                <a:tab algn="l" pos="2249280"/>
                <a:tab algn="l" pos="2698560"/>
                <a:tab algn="l" pos="3147840"/>
                <a:tab algn="l" pos="3597120"/>
                <a:tab algn="l" pos="4046400"/>
                <a:tab algn="l" pos="4495680"/>
                <a:tab algn="l" pos="4944960"/>
                <a:tab algn="l" pos="5394240"/>
                <a:tab algn="l" pos="5843520"/>
                <a:tab algn="l" pos="6292800"/>
                <a:tab algn="l" pos="6742080"/>
                <a:tab algn="l" pos="7191360"/>
                <a:tab algn="l" pos="7640280"/>
                <a:tab algn="l" pos="8089560"/>
                <a:tab algn="l" pos="8538840"/>
                <a:tab algn="l" pos="8988120"/>
                <a:tab algn="l" pos="9437400"/>
                <a:tab algn="l" pos="9880560"/>
                <a:tab algn="l" pos="10329840"/>
                <a:tab algn="l" pos="10779120"/>
                <a:tab algn="l" pos="10780560"/>
                <a:tab algn="l" pos="10782000"/>
              </a:tabLst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Какие тела Солнечной системы испытывают наибольшие возмущения и почему? 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" name=""/>
          <p:cNvSpPr/>
          <p:nvPr/>
        </p:nvSpPr>
        <p:spPr>
          <a:xfrm>
            <a:off x="504720" y="63360"/>
            <a:ext cx="8226360" cy="4557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tile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28440" bIns="0" anchor="ctr">
            <a:noAutofit/>
          </a:bodyPr>
          <a:p>
            <a:pPr algn="ctr">
              <a:lnSpc>
                <a:spcPct val="93000"/>
              </a:lnSpc>
              <a:spcBef>
                <a:spcPts val="23"/>
              </a:spcBef>
              <a:spcAft>
                <a:spcPts val="23"/>
              </a:spcAft>
              <a:tabLst>
                <a:tab algn="l" pos="0"/>
                <a:tab algn="l" pos="444240"/>
                <a:tab algn="l" pos="893520"/>
                <a:tab algn="l" pos="1342800"/>
                <a:tab algn="l" pos="1792080"/>
                <a:tab algn="l" pos="2241360"/>
                <a:tab algn="l" pos="2690640"/>
                <a:tab algn="l" pos="3139920"/>
                <a:tab algn="l" pos="3589200"/>
                <a:tab algn="l" pos="4038480"/>
                <a:tab algn="l" pos="4487760"/>
                <a:tab algn="l" pos="4937040"/>
                <a:tab algn="l" pos="5386320"/>
                <a:tab algn="l" pos="5835600"/>
                <a:tab algn="l" pos="6284880"/>
                <a:tab algn="l" pos="6734160"/>
                <a:tab algn="l" pos="7183080"/>
                <a:tab algn="l" pos="7632360"/>
                <a:tab algn="l" pos="8081640"/>
                <a:tab algn="l" pos="8530920"/>
                <a:tab algn="l" pos="8980200"/>
                <a:tab algn="l" pos="8982000"/>
                <a:tab algn="l" pos="9431280"/>
                <a:tab algn="l" pos="9880560"/>
                <a:tab algn="l" pos="10329840"/>
                <a:tab algn="l" pos="10779120"/>
                <a:tab algn="l" pos="10780560"/>
                <a:tab algn="l" pos="10782000"/>
              </a:tabLst>
            </a:pPr>
            <a:r>
              <a:rPr b="1" lang="ru-RU" sz="3200" spc="-1" strike="noStrike">
                <a:solidFill>
                  <a:srgbClr val="ffffff"/>
                </a:solidFill>
                <a:latin typeface="Arial"/>
              </a:rPr>
              <a:t>Д/З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"/>
          <p:cNvSpPr/>
          <p:nvPr/>
        </p:nvSpPr>
        <p:spPr>
          <a:xfrm>
            <a:off x="0" y="260280"/>
            <a:ext cx="9144000" cy="4820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>
              <a:spcBef>
                <a:spcPts val="23"/>
              </a:spcBef>
              <a:spcAft>
                <a:spcPts val="23"/>
              </a:spcAft>
              <a:tabLst>
                <a:tab algn="l" pos="0"/>
                <a:tab algn="l" pos="444240"/>
                <a:tab algn="l" pos="893520"/>
                <a:tab algn="l" pos="1342800"/>
                <a:tab algn="l" pos="1792080"/>
                <a:tab algn="l" pos="2241360"/>
                <a:tab algn="l" pos="2690640"/>
                <a:tab algn="l" pos="3139920"/>
                <a:tab algn="l" pos="3589200"/>
                <a:tab algn="l" pos="4038480"/>
                <a:tab algn="l" pos="4487760"/>
                <a:tab algn="l" pos="4937040"/>
                <a:tab algn="l" pos="5386320"/>
                <a:tab algn="l" pos="5835600"/>
                <a:tab algn="l" pos="6284880"/>
                <a:tab algn="l" pos="6734160"/>
                <a:tab algn="l" pos="7183080"/>
                <a:tab algn="l" pos="7632360"/>
                <a:tab algn="l" pos="8081640"/>
                <a:tab algn="l" pos="8530920"/>
                <a:tab algn="l" pos="8980200"/>
                <a:tab algn="l" pos="8982000"/>
                <a:tab algn="l" pos="9431280"/>
                <a:tab algn="l" pos="9880560"/>
                <a:tab algn="l" pos="10329840"/>
                <a:tab algn="l" pos="10779120"/>
                <a:tab algn="l" pos="10780560"/>
                <a:tab algn="l" pos="10782000"/>
              </a:tabLst>
            </a:pPr>
            <a:r>
              <a:rPr b="0" lang="ru-RU" sz="2600" spc="-1" strike="noStrike">
                <a:solidFill>
                  <a:srgbClr val="000000"/>
                </a:solidFill>
                <a:latin typeface="Arial"/>
              </a:rPr>
              <a:t>По эллипсам движутся </a:t>
            </a:r>
            <a:endParaRPr b="0" lang="ru-RU" sz="2600" spc="-1" strike="noStrike">
              <a:solidFill>
                <a:srgbClr val="000000"/>
              </a:solidFill>
              <a:latin typeface="Arial"/>
            </a:endParaRPr>
          </a:p>
          <a:p>
            <a:pPr>
              <a:spcBef>
                <a:spcPts val="23"/>
              </a:spcBef>
              <a:spcAft>
                <a:spcPts val="23"/>
              </a:spcAft>
              <a:tabLst>
                <a:tab algn="l" pos="0"/>
                <a:tab algn="l" pos="444240"/>
                <a:tab algn="l" pos="893520"/>
                <a:tab algn="l" pos="1342800"/>
                <a:tab algn="l" pos="1792080"/>
                <a:tab algn="l" pos="2241360"/>
                <a:tab algn="l" pos="2690640"/>
                <a:tab algn="l" pos="3139920"/>
                <a:tab algn="l" pos="3589200"/>
                <a:tab algn="l" pos="4038480"/>
                <a:tab algn="l" pos="4487760"/>
                <a:tab algn="l" pos="4937040"/>
                <a:tab algn="l" pos="5386320"/>
                <a:tab algn="l" pos="5835600"/>
                <a:tab algn="l" pos="6284880"/>
                <a:tab algn="l" pos="6734160"/>
                <a:tab algn="l" pos="7183080"/>
                <a:tab algn="l" pos="7632360"/>
                <a:tab algn="l" pos="8081640"/>
                <a:tab algn="l" pos="8530920"/>
                <a:tab algn="l" pos="8980200"/>
                <a:tab algn="l" pos="8982000"/>
                <a:tab algn="l" pos="9431280"/>
                <a:tab algn="l" pos="9880560"/>
                <a:tab algn="l" pos="10329840"/>
                <a:tab algn="l" pos="10779120"/>
                <a:tab algn="l" pos="10780560"/>
                <a:tab algn="l" pos="10782000"/>
              </a:tabLst>
            </a:pPr>
            <a:r>
              <a:rPr b="0" lang="ru-RU" sz="2600" spc="-1" strike="noStrike">
                <a:solidFill>
                  <a:srgbClr val="000000"/>
                </a:solidFill>
                <a:latin typeface="Arial"/>
              </a:rPr>
              <a:t>не только планеты, </a:t>
            </a:r>
            <a:endParaRPr b="0" lang="ru-RU" sz="2600" spc="-1" strike="noStrike">
              <a:solidFill>
                <a:srgbClr val="000000"/>
              </a:solidFill>
              <a:latin typeface="Arial"/>
            </a:endParaRPr>
          </a:p>
          <a:p>
            <a:pPr>
              <a:spcBef>
                <a:spcPts val="23"/>
              </a:spcBef>
              <a:spcAft>
                <a:spcPts val="23"/>
              </a:spcAft>
              <a:tabLst>
                <a:tab algn="l" pos="0"/>
                <a:tab algn="l" pos="444240"/>
                <a:tab algn="l" pos="893520"/>
                <a:tab algn="l" pos="1342800"/>
                <a:tab algn="l" pos="1792080"/>
                <a:tab algn="l" pos="2241360"/>
                <a:tab algn="l" pos="2690640"/>
                <a:tab algn="l" pos="3139920"/>
                <a:tab algn="l" pos="3589200"/>
                <a:tab algn="l" pos="4038480"/>
                <a:tab algn="l" pos="4487760"/>
                <a:tab algn="l" pos="4937040"/>
                <a:tab algn="l" pos="5386320"/>
                <a:tab algn="l" pos="5835600"/>
                <a:tab algn="l" pos="6284880"/>
                <a:tab algn="l" pos="6734160"/>
                <a:tab algn="l" pos="7183080"/>
                <a:tab algn="l" pos="7632360"/>
                <a:tab algn="l" pos="8081640"/>
                <a:tab algn="l" pos="8530920"/>
                <a:tab algn="l" pos="8980200"/>
                <a:tab algn="l" pos="8982000"/>
                <a:tab algn="l" pos="9431280"/>
                <a:tab algn="l" pos="9880560"/>
                <a:tab algn="l" pos="10329840"/>
                <a:tab algn="l" pos="10779120"/>
                <a:tab algn="l" pos="10780560"/>
                <a:tab algn="l" pos="10782000"/>
              </a:tabLst>
            </a:pPr>
            <a:r>
              <a:rPr b="0" lang="ru-RU" sz="2600" spc="-1" strike="noStrike">
                <a:solidFill>
                  <a:srgbClr val="000000"/>
                </a:solidFill>
                <a:latin typeface="Arial"/>
              </a:rPr>
              <a:t>но и их естественные и </a:t>
            </a:r>
            <a:endParaRPr b="0" lang="ru-RU" sz="2600" spc="-1" strike="noStrike">
              <a:solidFill>
                <a:srgbClr val="000000"/>
              </a:solidFill>
              <a:latin typeface="Arial"/>
            </a:endParaRPr>
          </a:p>
          <a:p>
            <a:pPr>
              <a:spcBef>
                <a:spcPts val="23"/>
              </a:spcBef>
              <a:spcAft>
                <a:spcPts val="23"/>
              </a:spcAft>
              <a:tabLst>
                <a:tab algn="l" pos="0"/>
                <a:tab algn="l" pos="444240"/>
                <a:tab algn="l" pos="893520"/>
                <a:tab algn="l" pos="1342800"/>
                <a:tab algn="l" pos="1792080"/>
                <a:tab algn="l" pos="2241360"/>
                <a:tab algn="l" pos="2690640"/>
                <a:tab algn="l" pos="3139920"/>
                <a:tab algn="l" pos="3589200"/>
                <a:tab algn="l" pos="4038480"/>
                <a:tab algn="l" pos="4487760"/>
                <a:tab algn="l" pos="4937040"/>
                <a:tab algn="l" pos="5386320"/>
                <a:tab algn="l" pos="5835600"/>
                <a:tab algn="l" pos="6284880"/>
                <a:tab algn="l" pos="6734160"/>
                <a:tab algn="l" pos="7183080"/>
                <a:tab algn="l" pos="7632360"/>
                <a:tab algn="l" pos="8081640"/>
                <a:tab algn="l" pos="8530920"/>
                <a:tab algn="l" pos="8980200"/>
                <a:tab algn="l" pos="8982000"/>
                <a:tab algn="l" pos="9431280"/>
                <a:tab algn="l" pos="9880560"/>
                <a:tab algn="l" pos="10329840"/>
                <a:tab algn="l" pos="10779120"/>
                <a:tab algn="l" pos="10780560"/>
                <a:tab algn="l" pos="10782000"/>
              </a:tabLst>
            </a:pPr>
            <a:r>
              <a:rPr b="0" lang="ru-RU" sz="2600" spc="-1" strike="noStrike">
                <a:solidFill>
                  <a:srgbClr val="000000"/>
                </a:solidFill>
                <a:latin typeface="Arial"/>
              </a:rPr>
              <a:t>искусственные спутники.</a:t>
            </a:r>
            <a:endParaRPr b="0" lang="ru-RU" sz="2600" spc="-1" strike="noStrike">
              <a:solidFill>
                <a:srgbClr val="000000"/>
              </a:solidFill>
              <a:latin typeface="Arial"/>
            </a:endParaRPr>
          </a:p>
          <a:p>
            <a:pPr>
              <a:spcBef>
                <a:spcPts val="275"/>
              </a:spcBef>
              <a:spcAft>
                <a:spcPts val="23"/>
              </a:spcAft>
              <a:tabLst>
                <a:tab algn="l" pos="0"/>
                <a:tab algn="l" pos="444240"/>
                <a:tab algn="l" pos="893520"/>
                <a:tab algn="l" pos="1342800"/>
                <a:tab algn="l" pos="1792080"/>
                <a:tab algn="l" pos="2241360"/>
                <a:tab algn="l" pos="2690640"/>
                <a:tab algn="l" pos="3139920"/>
                <a:tab algn="l" pos="3589200"/>
                <a:tab algn="l" pos="4038480"/>
                <a:tab algn="l" pos="4487760"/>
                <a:tab algn="l" pos="4937040"/>
                <a:tab algn="l" pos="5386320"/>
                <a:tab algn="l" pos="5835600"/>
                <a:tab algn="l" pos="6284880"/>
                <a:tab algn="l" pos="6734160"/>
                <a:tab algn="l" pos="7183080"/>
                <a:tab algn="l" pos="7632360"/>
                <a:tab algn="l" pos="8081640"/>
                <a:tab algn="l" pos="8530920"/>
                <a:tab algn="l" pos="8980200"/>
                <a:tab algn="l" pos="8982000"/>
                <a:tab algn="l" pos="9431280"/>
                <a:tab algn="l" pos="9880560"/>
                <a:tab algn="l" pos="10329840"/>
                <a:tab algn="l" pos="10779120"/>
                <a:tab algn="l" pos="10780560"/>
                <a:tab algn="l" pos="10782000"/>
              </a:tabLst>
            </a:pPr>
            <a:endParaRPr b="0" lang="ru-RU" sz="2600" spc="-1" strike="noStrike">
              <a:solidFill>
                <a:srgbClr val="000000"/>
              </a:solidFill>
              <a:latin typeface="Arial"/>
            </a:endParaRPr>
          </a:p>
          <a:p>
            <a:pPr>
              <a:spcBef>
                <a:spcPts val="473"/>
              </a:spcBef>
              <a:spcAft>
                <a:spcPts val="23"/>
              </a:spcAft>
              <a:tabLst>
                <a:tab algn="l" pos="0"/>
                <a:tab algn="l" pos="444240"/>
                <a:tab algn="l" pos="893520"/>
                <a:tab algn="l" pos="1342800"/>
                <a:tab algn="l" pos="1792080"/>
                <a:tab algn="l" pos="2241360"/>
                <a:tab algn="l" pos="2690640"/>
                <a:tab algn="l" pos="3139920"/>
                <a:tab algn="l" pos="3589200"/>
                <a:tab algn="l" pos="4038480"/>
                <a:tab algn="l" pos="4487760"/>
                <a:tab algn="l" pos="4937040"/>
                <a:tab algn="l" pos="5386320"/>
                <a:tab algn="l" pos="5835600"/>
                <a:tab algn="l" pos="6284880"/>
                <a:tab algn="l" pos="6734160"/>
                <a:tab algn="l" pos="7183080"/>
                <a:tab algn="l" pos="7632360"/>
                <a:tab algn="l" pos="8081640"/>
                <a:tab algn="l" pos="8530920"/>
                <a:tab algn="l" pos="8980200"/>
                <a:tab algn="l" pos="8982000"/>
                <a:tab algn="l" pos="9431280"/>
                <a:tab algn="l" pos="9880560"/>
                <a:tab algn="l" pos="10329840"/>
                <a:tab algn="l" pos="10779120"/>
                <a:tab algn="l" pos="10780560"/>
                <a:tab algn="l" pos="10782000"/>
              </a:tabLst>
            </a:pPr>
            <a:r>
              <a:rPr b="0" lang="ru-RU" sz="2600" spc="-1" strike="noStrike">
                <a:solidFill>
                  <a:srgbClr val="000000"/>
                </a:solidFill>
                <a:latin typeface="Arial"/>
              </a:rPr>
              <a:t>Ближайшая к Земле </a:t>
            </a:r>
            <a:endParaRPr b="0" lang="ru-RU" sz="2600" spc="-1" strike="noStrike">
              <a:solidFill>
                <a:srgbClr val="000000"/>
              </a:solidFill>
              <a:latin typeface="Arial"/>
            </a:endParaRPr>
          </a:p>
          <a:p>
            <a:pPr>
              <a:spcBef>
                <a:spcPts val="473"/>
              </a:spcBef>
              <a:spcAft>
                <a:spcPts val="23"/>
              </a:spcAft>
              <a:tabLst>
                <a:tab algn="l" pos="0"/>
                <a:tab algn="l" pos="444240"/>
                <a:tab algn="l" pos="893520"/>
                <a:tab algn="l" pos="1342800"/>
                <a:tab algn="l" pos="1792080"/>
                <a:tab algn="l" pos="2241360"/>
                <a:tab algn="l" pos="2690640"/>
                <a:tab algn="l" pos="3139920"/>
                <a:tab algn="l" pos="3589200"/>
                <a:tab algn="l" pos="4038480"/>
                <a:tab algn="l" pos="4487760"/>
                <a:tab algn="l" pos="4937040"/>
                <a:tab algn="l" pos="5386320"/>
                <a:tab algn="l" pos="5835600"/>
                <a:tab algn="l" pos="6284880"/>
                <a:tab algn="l" pos="6734160"/>
                <a:tab algn="l" pos="7183080"/>
                <a:tab algn="l" pos="7632360"/>
                <a:tab algn="l" pos="8081640"/>
                <a:tab algn="l" pos="8530920"/>
                <a:tab algn="l" pos="8980200"/>
                <a:tab algn="l" pos="8982000"/>
                <a:tab algn="l" pos="9431280"/>
                <a:tab algn="l" pos="9880560"/>
                <a:tab algn="l" pos="10329840"/>
                <a:tab algn="l" pos="10779120"/>
                <a:tab algn="l" pos="10780560"/>
                <a:tab algn="l" pos="10782000"/>
              </a:tabLst>
            </a:pPr>
            <a:r>
              <a:rPr b="0" lang="ru-RU" sz="2600" spc="-1" strike="noStrike">
                <a:solidFill>
                  <a:srgbClr val="000000"/>
                </a:solidFill>
                <a:latin typeface="Arial"/>
              </a:rPr>
              <a:t>точка орбиты Луны </a:t>
            </a:r>
            <a:endParaRPr b="0" lang="ru-RU" sz="2600" spc="-1" strike="noStrike">
              <a:solidFill>
                <a:srgbClr val="000000"/>
              </a:solidFill>
              <a:latin typeface="Arial"/>
            </a:endParaRPr>
          </a:p>
          <a:p>
            <a:pPr>
              <a:spcBef>
                <a:spcPts val="473"/>
              </a:spcBef>
              <a:spcAft>
                <a:spcPts val="23"/>
              </a:spcAft>
              <a:tabLst>
                <a:tab algn="l" pos="0"/>
                <a:tab algn="l" pos="444240"/>
                <a:tab algn="l" pos="893520"/>
                <a:tab algn="l" pos="1342800"/>
                <a:tab algn="l" pos="1792080"/>
                <a:tab algn="l" pos="2241360"/>
                <a:tab algn="l" pos="2690640"/>
                <a:tab algn="l" pos="3139920"/>
                <a:tab algn="l" pos="3589200"/>
                <a:tab algn="l" pos="4038480"/>
                <a:tab algn="l" pos="4487760"/>
                <a:tab algn="l" pos="4937040"/>
                <a:tab algn="l" pos="5386320"/>
                <a:tab algn="l" pos="5835600"/>
                <a:tab algn="l" pos="6284880"/>
                <a:tab algn="l" pos="6734160"/>
                <a:tab algn="l" pos="7183080"/>
                <a:tab algn="l" pos="7632360"/>
                <a:tab algn="l" pos="8081640"/>
                <a:tab algn="l" pos="8530920"/>
                <a:tab algn="l" pos="8980200"/>
                <a:tab algn="l" pos="8982000"/>
                <a:tab algn="l" pos="9431280"/>
                <a:tab algn="l" pos="9880560"/>
                <a:tab algn="l" pos="10329840"/>
                <a:tab algn="l" pos="10779120"/>
                <a:tab algn="l" pos="10780560"/>
                <a:tab algn="l" pos="10782000"/>
              </a:tabLst>
            </a:pPr>
            <a:r>
              <a:rPr b="0" lang="ru-RU" sz="2600" spc="-1" strike="noStrike">
                <a:solidFill>
                  <a:srgbClr val="000000"/>
                </a:solidFill>
                <a:latin typeface="Arial"/>
              </a:rPr>
              <a:t>или искусственного </a:t>
            </a:r>
            <a:endParaRPr b="0" lang="ru-RU" sz="2600" spc="-1" strike="noStrike">
              <a:solidFill>
                <a:srgbClr val="000000"/>
              </a:solidFill>
              <a:latin typeface="Arial"/>
            </a:endParaRPr>
          </a:p>
          <a:p>
            <a:pPr>
              <a:spcBef>
                <a:spcPts val="473"/>
              </a:spcBef>
              <a:spcAft>
                <a:spcPts val="23"/>
              </a:spcAft>
              <a:tabLst>
                <a:tab algn="l" pos="0"/>
                <a:tab algn="l" pos="444240"/>
                <a:tab algn="l" pos="893520"/>
                <a:tab algn="l" pos="1342800"/>
                <a:tab algn="l" pos="1792080"/>
                <a:tab algn="l" pos="2241360"/>
                <a:tab algn="l" pos="2690640"/>
                <a:tab algn="l" pos="3139920"/>
                <a:tab algn="l" pos="3589200"/>
                <a:tab algn="l" pos="4038480"/>
                <a:tab algn="l" pos="4487760"/>
                <a:tab algn="l" pos="4937040"/>
                <a:tab algn="l" pos="5386320"/>
                <a:tab algn="l" pos="5835600"/>
                <a:tab algn="l" pos="6284880"/>
                <a:tab algn="l" pos="6734160"/>
                <a:tab algn="l" pos="7183080"/>
                <a:tab algn="l" pos="7632360"/>
                <a:tab algn="l" pos="8081640"/>
                <a:tab algn="l" pos="8530920"/>
                <a:tab algn="l" pos="8980200"/>
                <a:tab algn="l" pos="8982000"/>
                <a:tab algn="l" pos="9431280"/>
                <a:tab algn="l" pos="9880560"/>
                <a:tab algn="l" pos="10329840"/>
                <a:tab algn="l" pos="10779120"/>
                <a:tab algn="l" pos="10780560"/>
                <a:tab algn="l" pos="10782000"/>
              </a:tabLst>
            </a:pPr>
            <a:r>
              <a:rPr b="0" lang="ru-RU" sz="2600" spc="-1" strike="noStrike">
                <a:solidFill>
                  <a:srgbClr val="000000"/>
                </a:solidFill>
                <a:latin typeface="Arial"/>
              </a:rPr>
              <a:t>спутника Земли называется перигеем </a:t>
            </a:r>
            <a:r>
              <a:rPr b="0" i="1" lang="ru-RU" sz="2600" spc="-1" strike="noStrike">
                <a:solidFill>
                  <a:srgbClr val="000000"/>
                </a:solidFill>
                <a:latin typeface="Arial"/>
              </a:rPr>
              <a:t>(греч. Гея или Ге – Земля),</a:t>
            </a:r>
            <a:r>
              <a:rPr b="0" lang="ru-RU" sz="2600" spc="-1" strike="noStrike">
                <a:solidFill>
                  <a:srgbClr val="000000"/>
                </a:solidFill>
                <a:latin typeface="Arial"/>
              </a:rPr>
              <a:t> </a:t>
            </a:r>
            <a:endParaRPr b="0" lang="ru-RU" sz="2600" spc="-1" strike="noStrike">
              <a:solidFill>
                <a:srgbClr val="000000"/>
              </a:solidFill>
              <a:latin typeface="Arial"/>
            </a:endParaRPr>
          </a:p>
          <a:p>
            <a:pPr>
              <a:spcBef>
                <a:spcPts val="473"/>
              </a:spcBef>
              <a:spcAft>
                <a:spcPts val="23"/>
              </a:spcAft>
              <a:tabLst>
                <a:tab algn="l" pos="0"/>
                <a:tab algn="l" pos="444240"/>
                <a:tab algn="l" pos="893520"/>
                <a:tab algn="l" pos="1342800"/>
                <a:tab algn="l" pos="1792080"/>
                <a:tab algn="l" pos="2241360"/>
                <a:tab algn="l" pos="2690640"/>
                <a:tab algn="l" pos="3139920"/>
                <a:tab algn="l" pos="3589200"/>
                <a:tab algn="l" pos="4038480"/>
                <a:tab algn="l" pos="4487760"/>
                <a:tab algn="l" pos="4937040"/>
                <a:tab algn="l" pos="5386320"/>
                <a:tab algn="l" pos="5835600"/>
                <a:tab algn="l" pos="6284880"/>
                <a:tab algn="l" pos="6734160"/>
                <a:tab algn="l" pos="7183080"/>
                <a:tab algn="l" pos="7632360"/>
                <a:tab algn="l" pos="8081640"/>
                <a:tab algn="l" pos="8530920"/>
                <a:tab algn="l" pos="8980200"/>
                <a:tab algn="l" pos="8982000"/>
                <a:tab algn="l" pos="9431280"/>
                <a:tab algn="l" pos="9880560"/>
                <a:tab algn="l" pos="10329840"/>
                <a:tab algn="l" pos="10779120"/>
                <a:tab algn="l" pos="10780560"/>
                <a:tab algn="l" pos="10782000"/>
              </a:tabLst>
            </a:pPr>
            <a:r>
              <a:rPr b="0" lang="ru-RU" sz="2600" spc="-1" strike="noStrike">
                <a:solidFill>
                  <a:srgbClr val="000000"/>
                </a:solidFill>
                <a:latin typeface="Arial"/>
              </a:rPr>
              <a:t>а наиболее удаленная – апогеем</a:t>
            </a:r>
            <a:r>
              <a:rPr b="0" i="1" lang="ru-RU" sz="1800" spc="-1" strike="noStrike">
                <a:solidFill>
                  <a:srgbClr val="ffffff"/>
                </a:solidFill>
                <a:latin typeface="Arial"/>
              </a:rPr>
              <a:t>.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5" name="" descr=""/>
          <p:cNvPicPr/>
          <p:nvPr/>
        </p:nvPicPr>
        <p:blipFill>
          <a:blip r:embed="rId1"/>
          <a:stretch/>
        </p:blipFill>
        <p:spPr>
          <a:xfrm>
            <a:off x="4608360" y="216000"/>
            <a:ext cx="4386240" cy="2971800"/>
          </a:xfrm>
          <a:prstGeom prst="rect">
            <a:avLst/>
          </a:prstGeom>
          <a:ln w="0">
            <a:noFill/>
          </a:ln>
        </p:spPr>
      </p:pic>
      <p:sp>
        <p:nvSpPr>
          <p:cNvPr id="136" name=""/>
          <p:cNvSpPr/>
          <p:nvPr/>
        </p:nvSpPr>
        <p:spPr>
          <a:xfrm>
            <a:off x="4714920" y="3311640"/>
            <a:ext cx="1547640" cy="459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>
              <a:spcBef>
                <a:spcPts val="1023"/>
              </a:spcBef>
              <a:spcAft>
                <a:spcPts val="23"/>
              </a:spcAft>
              <a:tabLst>
                <a:tab algn="l" pos="0"/>
                <a:tab algn="l" pos="444240"/>
                <a:tab algn="l" pos="893520"/>
                <a:tab algn="l" pos="1342800"/>
                <a:tab algn="l" pos="1792080"/>
                <a:tab algn="l" pos="2241360"/>
                <a:tab algn="l" pos="2690640"/>
                <a:tab algn="l" pos="3139920"/>
                <a:tab algn="l" pos="3589200"/>
                <a:tab algn="l" pos="4038480"/>
                <a:tab algn="l" pos="4487760"/>
                <a:tab algn="l" pos="4937040"/>
                <a:tab algn="l" pos="5386320"/>
                <a:tab algn="l" pos="5835600"/>
                <a:tab algn="l" pos="6284880"/>
                <a:tab algn="l" pos="6734160"/>
                <a:tab algn="l" pos="7183080"/>
                <a:tab algn="l" pos="7632360"/>
                <a:tab algn="l" pos="8081640"/>
                <a:tab algn="l" pos="8530920"/>
                <a:tab algn="l" pos="8980200"/>
                <a:tab algn="l" pos="8982000"/>
                <a:tab algn="l" pos="9431280"/>
                <a:tab algn="l" pos="9880560"/>
                <a:tab algn="l" pos="10329840"/>
                <a:tab algn="l" pos="10779120"/>
                <a:tab algn="l" pos="10780560"/>
                <a:tab algn="l" pos="10782000"/>
              </a:tabLst>
            </a:pPr>
            <a:r>
              <a:rPr b="1" lang="ru-RU" sz="2400" spc="-1" strike="noStrike">
                <a:solidFill>
                  <a:srgbClr val="ff0000"/>
                </a:solidFill>
                <a:latin typeface="Arial"/>
              </a:rPr>
              <a:t>Перигей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7" name=""/>
          <p:cNvSpPr/>
          <p:nvPr/>
        </p:nvSpPr>
        <p:spPr>
          <a:xfrm>
            <a:off x="7199280" y="3311640"/>
            <a:ext cx="1619280" cy="459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>
              <a:spcBef>
                <a:spcPts val="1023"/>
              </a:spcBef>
              <a:spcAft>
                <a:spcPts val="23"/>
              </a:spcAft>
              <a:tabLst>
                <a:tab algn="l" pos="0"/>
                <a:tab algn="l" pos="444240"/>
                <a:tab algn="l" pos="893520"/>
                <a:tab algn="l" pos="1342800"/>
                <a:tab algn="l" pos="1792080"/>
                <a:tab algn="l" pos="2241360"/>
                <a:tab algn="l" pos="2690640"/>
                <a:tab algn="l" pos="3139920"/>
                <a:tab algn="l" pos="3589200"/>
                <a:tab algn="l" pos="4038480"/>
                <a:tab algn="l" pos="4487760"/>
                <a:tab algn="l" pos="4937040"/>
                <a:tab algn="l" pos="5386320"/>
                <a:tab algn="l" pos="5835600"/>
                <a:tab algn="l" pos="6284880"/>
                <a:tab algn="l" pos="6734160"/>
                <a:tab algn="l" pos="7183080"/>
                <a:tab algn="l" pos="7632360"/>
                <a:tab algn="l" pos="8081640"/>
                <a:tab algn="l" pos="8530920"/>
                <a:tab algn="l" pos="8980200"/>
                <a:tab algn="l" pos="8982000"/>
                <a:tab algn="l" pos="9431280"/>
                <a:tab algn="l" pos="9880560"/>
                <a:tab algn="l" pos="10329840"/>
                <a:tab algn="l" pos="10779120"/>
                <a:tab algn="l" pos="10780560"/>
                <a:tab algn="l" pos="10782000"/>
              </a:tabLst>
            </a:pPr>
            <a:r>
              <a:rPr b="1" lang="ru-RU" sz="2400" spc="-1" strike="noStrike">
                <a:solidFill>
                  <a:srgbClr val="ff0000"/>
                </a:solidFill>
                <a:latin typeface="Arial"/>
              </a:rPr>
              <a:t>Апогей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8" name=""/>
          <p:cNvSpPr/>
          <p:nvPr/>
        </p:nvSpPr>
        <p:spPr>
          <a:xfrm flipV="1">
            <a:off x="4896000" y="1785960"/>
            <a:ext cx="1440" cy="1612800"/>
          </a:xfrm>
          <a:prstGeom prst="line">
            <a:avLst/>
          </a:prstGeom>
          <a:ln w="7200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39" name=""/>
          <p:cNvSpPr/>
          <p:nvPr/>
        </p:nvSpPr>
        <p:spPr>
          <a:xfrm flipV="1">
            <a:off x="7415280" y="1714680"/>
            <a:ext cx="1008000" cy="1684080"/>
          </a:xfrm>
          <a:prstGeom prst="line">
            <a:avLst/>
          </a:prstGeom>
          <a:ln w="7200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"/>
          <p:cNvSpPr/>
          <p:nvPr/>
        </p:nvSpPr>
        <p:spPr>
          <a:xfrm>
            <a:off x="0" y="0"/>
            <a:ext cx="9144000" cy="1295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spcBef>
                <a:spcPts val="23"/>
              </a:spcBef>
              <a:spcAft>
                <a:spcPts val="23"/>
              </a:spcAft>
              <a:tabLst>
                <a:tab algn="l" pos="0"/>
                <a:tab algn="l" pos="444240"/>
                <a:tab algn="l" pos="893520"/>
                <a:tab algn="l" pos="1342800"/>
                <a:tab algn="l" pos="1792080"/>
                <a:tab algn="l" pos="2241360"/>
                <a:tab algn="l" pos="2690640"/>
                <a:tab algn="l" pos="3139920"/>
                <a:tab algn="l" pos="3589200"/>
                <a:tab algn="l" pos="4038480"/>
                <a:tab algn="l" pos="4487760"/>
                <a:tab algn="l" pos="4937040"/>
                <a:tab algn="l" pos="5386320"/>
                <a:tab algn="l" pos="5835600"/>
                <a:tab algn="l" pos="6284880"/>
                <a:tab algn="l" pos="6734160"/>
                <a:tab algn="l" pos="7183080"/>
                <a:tab algn="l" pos="7632360"/>
                <a:tab algn="l" pos="8081640"/>
                <a:tab algn="l" pos="8530920"/>
                <a:tab algn="l" pos="8980200"/>
                <a:tab algn="l" pos="8982000"/>
                <a:tab algn="l" pos="9431280"/>
                <a:tab algn="l" pos="9880560"/>
                <a:tab algn="l" pos="10329840"/>
                <a:tab algn="l" pos="10779120"/>
                <a:tab algn="l" pos="10780560"/>
                <a:tab algn="l" pos="10782000"/>
              </a:tabLst>
            </a:pPr>
            <a:r>
              <a:rPr b="1" lang="ru-RU" sz="2600" spc="-1" strike="noStrike">
                <a:solidFill>
                  <a:srgbClr val="000000"/>
                </a:solidFill>
                <a:latin typeface="Arial"/>
              </a:rPr>
              <a:t>Орбиты планет – эллипсы, мало отличающиеся от окружностей, так как их </a:t>
            </a:r>
            <a:r>
              <a:rPr b="1" lang="ru-RU" sz="2600" spc="-1" strike="noStrike">
                <a:solidFill>
                  <a:srgbClr val="ff0000"/>
                </a:solidFill>
                <a:latin typeface="Arial"/>
              </a:rPr>
              <a:t>эксцентриситеты малы</a:t>
            </a:r>
            <a:r>
              <a:rPr b="1" lang="ru-RU" sz="2600" spc="-1" strike="noStrike">
                <a:solidFill>
                  <a:srgbClr val="000000"/>
                </a:solidFill>
                <a:latin typeface="Arial"/>
              </a:rPr>
              <a:t>.</a:t>
            </a:r>
            <a:endParaRPr b="0" lang="ru-RU" sz="2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1" name="" descr=""/>
          <p:cNvPicPr/>
          <p:nvPr/>
        </p:nvPicPr>
        <p:blipFill>
          <a:blip r:embed="rId1"/>
          <a:stretch/>
        </p:blipFill>
        <p:spPr>
          <a:xfrm>
            <a:off x="576360" y="1177920"/>
            <a:ext cx="3132000" cy="2782800"/>
          </a:xfrm>
          <a:prstGeom prst="rect">
            <a:avLst/>
          </a:prstGeom>
          <a:ln w="0">
            <a:noFill/>
          </a:ln>
        </p:spPr>
      </p:pic>
      <p:pic>
        <p:nvPicPr>
          <p:cNvPr id="142" name="" descr=""/>
          <p:cNvPicPr/>
          <p:nvPr/>
        </p:nvPicPr>
        <p:blipFill>
          <a:blip r:embed="rId2"/>
          <a:srcRect l="50601" t="0" r="0" b="0"/>
          <a:stretch/>
        </p:blipFill>
        <p:spPr>
          <a:xfrm>
            <a:off x="5396040" y="4103640"/>
            <a:ext cx="2595600" cy="2627280"/>
          </a:xfrm>
          <a:prstGeom prst="rect">
            <a:avLst/>
          </a:prstGeom>
          <a:ln w="0">
            <a:noFill/>
          </a:ln>
        </p:spPr>
      </p:pic>
      <p:pic>
        <p:nvPicPr>
          <p:cNvPr id="143" name="" descr=""/>
          <p:cNvPicPr/>
          <p:nvPr/>
        </p:nvPicPr>
        <p:blipFill>
          <a:blip r:embed="rId3"/>
          <a:stretch/>
        </p:blipFill>
        <p:spPr>
          <a:xfrm>
            <a:off x="5241960" y="1081080"/>
            <a:ext cx="2967120" cy="2735280"/>
          </a:xfrm>
          <a:prstGeom prst="rect">
            <a:avLst/>
          </a:prstGeom>
          <a:ln w="0">
            <a:noFill/>
          </a:ln>
        </p:spPr>
      </p:pic>
      <p:pic>
        <p:nvPicPr>
          <p:cNvPr id="144" name="" descr=""/>
          <p:cNvPicPr/>
          <p:nvPr/>
        </p:nvPicPr>
        <p:blipFill>
          <a:blip r:embed="rId4"/>
          <a:srcRect l="0" t="0" r="49989" b="0"/>
          <a:stretch/>
        </p:blipFill>
        <p:spPr>
          <a:xfrm>
            <a:off x="824040" y="4175280"/>
            <a:ext cx="2560680" cy="2592360"/>
          </a:xfrm>
          <a:prstGeom prst="rect">
            <a:avLst/>
          </a:prstGeom>
          <a:ln w="0">
            <a:noFill/>
          </a:ln>
        </p:spPr>
      </p:pic>
    </p:spTree>
  </p:cSld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"/>
          <p:cNvSpPr/>
          <p:nvPr/>
        </p:nvSpPr>
        <p:spPr>
          <a:xfrm>
            <a:off x="1728720" y="792000"/>
            <a:ext cx="7488360" cy="1008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spcBef>
                <a:spcPts val="23"/>
              </a:spcBef>
              <a:spcAft>
                <a:spcPts val="23"/>
              </a:spcAft>
              <a:tabLst>
                <a:tab algn="l" pos="0"/>
                <a:tab algn="l" pos="444240"/>
                <a:tab algn="l" pos="893520"/>
                <a:tab algn="l" pos="1342800"/>
                <a:tab algn="l" pos="1792080"/>
                <a:tab algn="l" pos="2241360"/>
                <a:tab algn="l" pos="2690640"/>
                <a:tab algn="l" pos="3139920"/>
                <a:tab algn="l" pos="3589200"/>
                <a:tab algn="l" pos="4038480"/>
                <a:tab algn="l" pos="4487760"/>
                <a:tab algn="l" pos="4937040"/>
                <a:tab algn="l" pos="5386320"/>
                <a:tab algn="l" pos="5835600"/>
                <a:tab algn="l" pos="6284880"/>
                <a:tab algn="l" pos="6734160"/>
                <a:tab algn="l" pos="7183080"/>
                <a:tab algn="l" pos="7632360"/>
                <a:tab algn="l" pos="8081640"/>
                <a:tab algn="l" pos="8530920"/>
                <a:tab algn="l" pos="8980200"/>
                <a:tab algn="l" pos="8982000"/>
                <a:tab algn="l" pos="9431280"/>
                <a:tab algn="l" pos="9880560"/>
                <a:tab algn="l" pos="10329840"/>
                <a:tab algn="l" pos="10779120"/>
                <a:tab algn="l" pos="10780560"/>
                <a:tab algn="l" pos="10782000"/>
              </a:tabLst>
            </a:pPr>
            <a:r>
              <a:rPr b="1" lang="ru-RU" sz="2600" spc="-1" strike="noStrike">
                <a:solidFill>
                  <a:srgbClr val="000000"/>
                </a:solidFill>
                <a:latin typeface="Arial"/>
              </a:rPr>
              <a:t>Радиус-вектор планеты </a:t>
            </a:r>
            <a:endParaRPr b="0" lang="ru-RU" sz="2600" spc="-1" strike="noStrike">
              <a:solidFill>
                <a:srgbClr val="000000"/>
              </a:solidFill>
              <a:latin typeface="Arial"/>
            </a:endParaRPr>
          </a:p>
          <a:p>
            <a:pPr>
              <a:spcBef>
                <a:spcPts val="23"/>
              </a:spcBef>
              <a:spcAft>
                <a:spcPts val="23"/>
              </a:spcAft>
              <a:tabLst>
                <a:tab algn="l" pos="0"/>
                <a:tab algn="l" pos="444240"/>
                <a:tab algn="l" pos="893520"/>
                <a:tab algn="l" pos="1342800"/>
                <a:tab algn="l" pos="1792080"/>
                <a:tab algn="l" pos="2241360"/>
                <a:tab algn="l" pos="2690640"/>
                <a:tab algn="l" pos="3139920"/>
                <a:tab algn="l" pos="3589200"/>
                <a:tab algn="l" pos="4038480"/>
                <a:tab algn="l" pos="4487760"/>
                <a:tab algn="l" pos="4937040"/>
                <a:tab algn="l" pos="5386320"/>
                <a:tab algn="l" pos="5835600"/>
                <a:tab algn="l" pos="6284880"/>
                <a:tab algn="l" pos="6734160"/>
                <a:tab algn="l" pos="7183080"/>
                <a:tab algn="l" pos="7632360"/>
                <a:tab algn="l" pos="8081640"/>
                <a:tab algn="l" pos="8530920"/>
                <a:tab algn="l" pos="8980200"/>
                <a:tab algn="l" pos="8982000"/>
                <a:tab algn="l" pos="9431280"/>
                <a:tab algn="l" pos="9880560"/>
                <a:tab algn="l" pos="10329840"/>
                <a:tab algn="l" pos="10779120"/>
                <a:tab algn="l" pos="10780560"/>
                <a:tab algn="l" pos="10782000"/>
              </a:tabLst>
            </a:pPr>
            <a:r>
              <a:rPr b="1" lang="ru-RU" sz="2600" spc="-1" strike="noStrike">
                <a:solidFill>
                  <a:srgbClr val="000000"/>
                </a:solidFill>
                <a:latin typeface="Arial"/>
              </a:rPr>
              <a:t>за </a:t>
            </a:r>
            <a:r>
              <a:rPr b="1" lang="ru-RU" sz="2600" spc="-1" strike="noStrike">
                <a:solidFill>
                  <a:srgbClr val="330099"/>
                </a:solidFill>
                <a:latin typeface="Arial"/>
              </a:rPr>
              <a:t>равные</a:t>
            </a:r>
            <a:r>
              <a:rPr b="1" lang="ru-RU" sz="2600" spc="-1" strike="noStrike">
                <a:solidFill>
                  <a:srgbClr val="000000"/>
                </a:solidFill>
                <a:latin typeface="Arial"/>
              </a:rPr>
              <a:t> промежутки </a:t>
            </a:r>
            <a:r>
              <a:rPr b="1" lang="ru-RU" sz="2600" spc="-1" strike="noStrike">
                <a:solidFill>
                  <a:srgbClr val="330099"/>
                </a:solidFill>
                <a:latin typeface="Arial"/>
              </a:rPr>
              <a:t>времени</a:t>
            </a:r>
            <a:br/>
            <a:r>
              <a:rPr b="1" lang="ru-RU" sz="2600" spc="-1" strike="noStrike">
                <a:solidFill>
                  <a:srgbClr val="000000"/>
                </a:solidFill>
                <a:latin typeface="Arial"/>
              </a:rPr>
              <a:t> описывает</a:t>
            </a:r>
            <a:r>
              <a:rPr b="1" lang="ru-RU" sz="2600" spc="-1" strike="noStrike">
                <a:solidFill>
                  <a:srgbClr val="ff0000"/>
                </a:solidFill>
                <a:latin typeface="Arial"/>
              </a:rPr>
              <a:t> равные</a:t>
            </a:r>
            <a:r>
              <a:rPr b="1" lang="ru-RU" sz="26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1" lang="ru-RU" sz="2600" spc="-1" strike="noStrike">
                <a:solidFill>
                  <a:srgbClr val="ff0000"/>
                </a:solidFill>
                <a:latin typeface="Arial"/>
              </a:rPr>
              <a:t>площади</a:t>
            </a:r>
            <a:r>
              <a:rPr b="1" lang="ru-RU" sz="2600" spc="-1" strike="noStrike">
                <a:solidFill>
                  <a:srgbClr val="000000"/>
                </a:solidFill>
                <a:latin typeface="Arial"/>
              </a:rPr>
              <a:t>. </a:t>
            </a:r>
            <a:br/>
            <a:endParaRPr b="0" lang="ru-RU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6" name=""/>
          <p:cNvSpPr/>
          <p:nvPr/>
        </p:nvSpPr>
        <p:spPr>
          <a:xfrm>
            <a:off x="0" y="0"/>
            <a:ext cx="9144000" cy="489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spcBef>
                <a:spcPts val="1148"/>
              </a:spcBef>
              <a:spcAft>
                <a:spcPts val="23"/>
              </a:spcAft>
              <a:tabLst>
                <a:tab algn="l" pos="0"/>
                <a:tab algn="l" pos="444240"/>
                <a:tab algn="l" pos="893520"/>
                <a:tab algn="l" pos="1342800"/>
                <a:tab algn="l" pos="1792080"/>
                <a:tab algn="l" pos="2241360"/>
                <a:tab algn="l" pos="2690640"/>
                <a:tab algn="l" pos="3139920"/>
                <a:tab algn="l" pos="3589200"/>
                <a:tab algn="l" pos="4038480"/>
                <a:tab algn="l" pos="4487760"/>
                <a:tab algn="l" pos="4937040"/>
                <a:tab algn="l" pos="5386320"/>
                <a:tab algn="l" pos="5835600"/>
                <a:tab algn="l" pos="6284880"/>
                <a:tab algn="l" pos="6734160"/>
                <a:tab algn="l" pos="7183080"/>
                <a:tab algn="l" pos="7632360"/>
                <a:tab algn="l" pos="8081640"/>
                <a:tab algn="l" pos="8530920"/>
                <a:tab algn="l" pos="8980200"/>
                <a:tab algn="l" pos="8982000"/>
                <a:tab algn="l" pos="9431280"/>
                <a:tab algn="l" pos="9880560"/>
                <a:tab algn="l" pos="10329840"/>
                <a:tab algn="l" pos="10779120"/>
                <a:tab algn="l" pos="10780560"/>
                <a:tab algn="l" pos="10782000"/>
              </a:tabLst>
            </a:pPr>
            <a:r>
              <a:rPr b="1" i="1" lang="ru-RU" sz="2600" spc="-1" strike="noStrike">
                <a:solidFill>
                  <a:srgbClr val="ff6600"/>
                </a:solidFill>
                <a:latin typeface="Arial"/>
              </a:rPr>
              <a:t>Второй </a:t>
            </a:r>
            <a:r>
              <a:rPr b="1" i="1" lang="ru-RU" sz="2600" spc="-1" strike="noStrike">
                <a:solidFill>
                  <a:srgbClr val="000000"/>
                </a:solidFill>
                <a:latin typeface="Arial"/>
              </a:rPr>
              <a:t>закон Кеплера</a:t>
            </a:r>
            <a:r>
              <a:rPr b="1" lang="ru-RU" sz="2600" spc="-1" strike="noStrike">
                <a:solidFill>
                  <a:srgbClr val="000000"/>
                </a:solidFill>
                <a:latin typeface="Arial"/>
              </a:rPr>
              <a:t> (</a:t>
            </a:r>
            <a:r>
              <a:rPr b="1" i="1" lang="ru-RU" sz="2600" spc="-1" strike="noStrike">
                <a:solidFill>
                  <a:srgbClr val="000000"/>
                </a:solidFill>
                <a:latin typeface="Arial"/>
              </a:rPr>
              <a:t>закон равных площадей</a:t>
            </a:r>
            <a:r>
              <a:rPr b="1" lang="ru-RU" sz="2600" spc="-1" strike="noStrike">
                <a:solidFill>
                  <a:srgbClr val="000000"/>
                </a:solidFill>
                <a:latin typeface="Arial"/>
              </a:rPr>
              <a:t>):</a:t>
            </a:r>
            <a:endParaRPr b="0" lang="ru-RU" sz="2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7" name="" descr=""/>
          <p:cNvPicPr/>
          <p:nvPr/>
        </p:nvPicPr>
        <p:blipFill>
          <a:blip r:embed="rId1"/>
          <a:stretch/>
        </p:blipFill>
        <p:spPr>
          <a:xfrm>
            <a:off x="1619280" y="1844640"/>
            <a:ext cx="5759280" cy="3166920"/>
          </a:xfrm>
          <a:prstGeom prst="rect">
            <a:avLst/>
          </a:prstGeom>
          <a:ln w="0">
            <a:noFill/>
          </a:ln>
        </p:spPr>
      </p:pic>
      <p:sp>
        <p:nvSpPr>
          <p:cNvPr id="148" name=""/>
          <p:cNvSpPr/>
          <p:nvPr/>
        </p:nvSpPr>
        <p:spPr>
          <a:xfrm>
            <a:off x="1619280" y="5157720"/>
            <a:ext cx="5689440" cy="770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spcBef>
                <a:spcPts val="1023"/>
              </a:spcBef>
              <a:spcAft>
                <a:spcPts val="23"/>
              </a:spcAft>
              <a:tabLst>
                <a:tab algn="l" pos="0"/>
                <a:tab algn="l" pos="444240"/>
                <a:tab algn="l" pos="893520"/>
                <a:tab algn="l" pos="1342800"/>
                <a:tab algn="l" pos="1792080"/>
                <a:tab algn="l" pos="2241360"/>
                <a:tab algn="l" pos="2690640"/>
                <a:tab algn="l" pos="3139920"/>
                <a:tab algn="l" pos="3589200"/>
                <a:tab algn="l" pos="4038480"/>
                <a:tab algn="l" pos="4487760"/>
                <a:tab algn="l" pos="4937040"/>
                <a:tab algn="l" pos="5386320"/>
                <a:tab algn="l" pos="5835600"/>
                <a:tab algn="l" pos="6284880"/>
                <a:tab algn="l" pos="6734160"/>
                <a:tab algn="l" pos="7183080"/>
                <a:tab algn="l" pos="7632360"/>
                <a:tab algn="l" pos="8081640"/>
                <a:tab algn="l" pos="8530920"/>
                <a:tab algn="l" pos="8980200"/>
                <a:tab algn="l" pos="8982000"/>
                <a:tab algn="l" pos="9431280"/>
                <a:tab algn="l" pos="9880560"/>
                <a:tab algn="l" pos="10329840"/>
                <a:tab algn="l" pos="10779120"/>
                <a:tab algn="l" pos="10780560"/>
                <a:tab algn="l" pos="10782000"/>
              </a:tabLst>
            </a:pPr>
            <a:r>
              <a:rPr b="0" lang="ru-RU" sz="2200" spc="-1" strike="noStrike">
                <a:solidFill>
                  <a:srgbClr val="000000"/>
                </a:solidFill>
                <a:latin typeface="Arial"/>
              </a:rPr>
              <a:t>Иллюстрация второго закона Кеплера </a:t>
            </a:r>
            <a:endParaRPr b="0" lang="ru-RU" sz="22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spcBef>
                <a:spcPts val="23"/>
              </a:spcBef>
              <a:spcAft>
                <a:spcPts val="23"/>
              </a:spcAft>
              <a:tabLst>
                <a:tab algn="l" pos="0"/>
                <a:tab algn="l" pos="444240"/>
                <a:tab algn="l" pos="893520"/>
                <a:tab algn="l" pos="1342800"/>
                <a:tab algn="l" pos="1792080"/>
                <a:tab algn="l" pos="2241360"/>
                <a:tab algn="l" pos="2690640"/>
                <a:tab algn="l" pos="3139920"/>
                <a:tab algn="l" pos="3589200"/>
                <a:tab algn="l" pos="4038480"/>
                <a:tab algn="l" pos="4487760"/>
                <a:tab algn="l" pos="4937040"/>
                <a:tab algn="l" pos="5386320"/>
                <a:tab algn="l" pos="5835600"/>
                <a:tab algn="l" pos="6284880"/>
                <a:tab algn="l" pos="6734160"/>
                <a:tab algn="l" pos="7183080"/>
                <a:tab algn="l" pos="7632360"/>
                <a:tab algn="l" pos="8081640"/>
                <a:tab algn="l" pos="8530920"/>
                <a:tab algn="l" pos="8980200"/>
                <a:tab algn="l" pos="8982000"/>
                <a:tab algn="l" pos="9431280"/>
                <a:tab algn="l" pos="9880560"/>
                <a:tab algn="l" pos="10329840"/>
                <a:tab algn="l" pos="10779120"/>
                <a:tab algn="l" pos="10780560"/>
                <a:tab algn="l" pos="10782000"/>
              </a:tabLst>
            </a:pPr>
            <a:r>
              <a:rPr b="0" i="1" lang="ru-RU" sz="2200" spc="-1" strike="noStrike">
                <a:solidFill>
                  <a:srgbClr val="000000"/>
                </a:solidFill>
                <a:latin typeface="Arial"/>
              </a:rPr>
              <a:t>на примере движения спутника Земли </a:t>
            </a:r>
            <a:endParaRPr b="0" lang="ru-RU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" descr=""/>
          <p:cNvPicPr/>
          <p:nvPr/>
        </p:nvPicPr>
        <p:blipFill>
          <a:blip r:embed="rId1"/>
          <a:srcRect l="2071" t="1959" r="0" b="1959"/>
          <a:stretch/>
        </p:blipFill>
        <p:spPr>
          <a:xfrm>
            <a:off x="1655640" y="1798560"/>
            <a:ext cx="4065840" cy="2592360"/>
          </a:xfrm>
          <a:prstGeom prst="rect">
            <a:avLst/>
          </a:prstGeom>
          <a:ln w="0">
            <a:noFill/>
          </a:ln>
        </p:spPr>
      </p:pic>
      <p:sp>
        <p:nvSpPr>
          <p:cNvPr id="150" name=""/>
          <p:cNvSpPr/>
          <p:nvPr/>
        </p:nvSpPr>
        <p:spPr>
          <a:xfrm>
            <a:off x="1979640" y="2997360"/>
            <a:ext cx="1008000" cy="246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>
              <a:spcBef>
                <a:spcPts val="649"/>
              </a:spcBef>
              <a:spcAft>
                <a:spcPts val="23"/>
              </a:spcAft>
              <a:tabLst>
                <a:tab algn="l" pos="0"/>
                <a:tab algn="l" pos="444240"/>
                <a:tab algn="l" pos="893520"/>
                <a:tab algn="l" pos="1342800"/>
                <a:tab algn="l" pos="1792080"/>
                <a:tab algn="l" pos="2241360"/>
                <a:tab algn="l" pos="2690640"/>
                <a:tab algn="l" pos="3139920"/>
                <a:tab algn="l" pos="3589200"/>
                <a:tab algn="l" pos="4038480"/>
                <a:tab algn="l" pos="4487760"/>
                <a:tab algn="l" pos="4937040"/>
                <a:tab algn="l" pos="5386320"/>
                <a:tab algn="l" pos="5835600"/>
                <a:tab algn="l" pos="6284880"/>
                <a:tab algn="l" pos="6734160"/>
                <a:tab algn="l" pos="7183080"/>
                <a:tab algn="l" pos="7632360"/>
                <a:tab algn="l" pos="8081640"/>
                <a:tab algn="l" pos="8530920"/>
                <a:tab algn="l" pos="8980200"/>
                <a:tab algn="l" pos="8982000"/>
                <a:tab algn="l" pos="9431280"/>
                <a:tab algn="l" pos="9880560"/>
                <a:tab algn="l" pos="10329840"/>
                <a:tab algn="l" pos="10779120"/>
                <a:tab algn="l" pos="10780560"/>
                <a:tab algn="l" pos="10782000"/>
              </a:tabLst>
            </a:pPr>
            <a:r>
              <a:rPr b="0" lang="ru-RU" sz="1000" spc="-1" strike="noStrike">
                <a:solidFill>
                  <a:srgbClr val="ffffff"/>
                </a:solidFill>
                <a:latin typeface="Arial"/>
              </a:rPr>
              <a:t>Перигелий</a:t>
            </a:r>
            <a:endParaRPr b="0" lang="ru-RU" sz="1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1" name=""/>
          <p:cNvSpPr/>
          <p:nvPr/>
        </p:nvSpPr>
        <p:spPr>
          <a:xfrm>
            <a:off x="7020000" y="2924280"/>
            <a:ext cx="1152360" cy="246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>
              <a:spcBef>
                <a:spcPts val="649"/>
              </a:spcBef>
              <a:spcAft>
                <a:spcPts val="23"/>
              </a:spcAft>
              <a:tabLst>
                <a:tab algn="l" pos="0"/>
                <a:tab algn="l" pos="444240"/>
                <a:tab algn="l" pos="893520"/>
                <a:tab algn="l" pos="1342800"/>
                <a:tab algn="l" pos="1792080"/>
                <a:tab algn="l" pos="2241360"/>
                <a:tab algn="l" pos="2690640"/>
                <a:tab algn="l" pos="3139920"/>
                <a:tab algn="l" pos="3589200"/>
                <a:tab algn="l" pos="4038480"/>
                <a:tab algn="l" pos="4487760"/>
                <a:tab algn="l" pos="4937040"/>
                <a:tab algn="l" pos="5386320"/>
                <a:tab algn="l" pos="5835600"/>
                <a:tab algn="l" pos="6284880"/>
                <a:tab algn="l" pos="6734160"/>
                <a:tab algn="l" pos="7183080"/>
                <a:tab algn="l" pos="7632360"/>
                <a:tab algn="l" pos="8081640"/>
                <a:tab algn="l" pos="8530920"/>
                <a:tab algn="l" pos="8980200"/>
                <a:tab algn="l" pos="8982000"/>
                <a:tab algn="l" pos="9431280"/>
                <a:tab algn="l" pos="9880560"/>
                <a:tab algn="l" pos="10329840"/>
                <a:tab algn="l" pos="10779120"/>
                <a:tab algn="l" pos="10780560"/>
                <a:tab algn="l" pos="10782000"/>
              </a:tabLst>
            </a:pPr>
            <a:r>
              <a:rPr b="0" lang="ru-RU" sz="1000" spc="-1" strike="noStrike">
                <a:solidFill>
                  <a:srgbClr val="ffffff"/>
                </a:solidFill>
                <a:latin typeface="Arial"/>
              </a:rPr>
              <a:t>Афелий</a:t>
            </a:r>
            <a:endParaRPr b="0" lang="ru-RU" sz="1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2" name=""/>
          <p:cNvSpPr/>
          <p:nvPr/>
        </p:nvSpPr>
        <p:spPr>
          <a:xfrm>
            <a:off x="2627280" y="2565360"/>
            <a:ext cx="503280" cy="336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>
              <a:spcBef>
                <a:spcPts val="899"/>
              </a:spcBef>
              <a:spcAft>
                <a:spcPts val="23"/>
              </a:spcAft>
              <a:tabLst>
                <a:tab algn="l" pos="0"/>
                <a:tab algn="l" pos="444240"/>
                <a:tab algn="l" pos="893520"/>
                <a:tab algn="l" pos="1342800"/>
                <a:tab algn="l" pos="1792080"/>
                <a:tab algn="l" pos="2241360"/>
                <a:tab algn="l" pos="2690640"/>
                <a:tab algn="l" pos="3139920"/>
                <a:tab algn="l" pos="3589200"/>
                <a:tab algn="l" pos="4038480"/>
                <a:tab algn="l" pos="4487760"/>
                <a:tab algn="l" pos="4937040"/>
                <a:tab algn="l" pos="5386320"/>
                <a:tab algn="l" pos="5835600"/>
                <a:tab algn="l" pos="6284880"/>
                <a:tab algn="l" pos="6734160"/>
                <a:tab algn="l" pos="7183080"/>
                <a:tab algn="l" pos="7632360"/>
                <a:tab algn="l" pos="8081640"/>
                <a:tab algn="l" pos="8530920"/>
                <a:tab algn="l" pos="8980200"/>
                <a:tab algn="l" pos="8982000"/>
                <a:tab algn="l" pos="9431280"/>
                <a:tab algn="l" pos="9880560"/>
                <a:tab algn="l" pos="10329840"/>
                <a:tab algn="l" pos="10779120"/>
                <a:tab algn="l" pos="10780560"/>
                <a:tab algn="l" pos="10782000"/>
              </a:tabLst>
            </a:pPr>
            <a:r>
              <a:rPr b="0" lang="ru-RU" sz="1400" spc="-1" strike="noStrike">
                <a:solidFill>
                  <a:srgbClr val="ccffff"/>
                </a:solidFill>
                <a:latin typeface="Arial"/>
              </a:rPr>
              <a:t>М</a:t>
            </a:r>
            <a:r>
              <a:rPr b="0" lang="ru-RU" sz="1400" spc="-1" strike="noStrike" baseline="-25000">
                <a:solidFill>
                  <a:srgbClr val="ccffff"/>
                </a:solidFill>
                <a:latin typeface="Arial"/>
              </a:rPr>
              <a:t>1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3" name=""/>
          <p:cNvSpPr/>
          <p:nvPr/>
        </p:nvSpPr>
        <p:spPr>
          <a:xfrm>
            <a:off x="3851280" y="1268280"/>
            <a:ext cx="503280" cy="336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>
              <a:spcBef>
                <a:spcPts val="899"/>
              </a:spcBef>
              <a:spcAft>
                <a:spcPts val="23"/>
              </a:spcAft>
              <a:tabLst>
                <a:tab algn="l" pos="0"/>
                <a:tab algn="l" pos="444240"/>
                <a:tab algn="l" pos="893520"/>
                <a:tab algn="l" pos="1342800"/>
                <a:tab algn="l" pos="1792080"/>
                <a:tab algn="l" pos="2241360"/>
                <a:tab algn="l" pos="2690640"/>
                <a:tab algn="l" pos="3139920"/>
                <a:tab algn="l" pos="3589200"/>
                <a:tab algn="l" pos="4038480"/>
                <a:tab algn="l" pos="4487760"/>
                <a:tab algn="l" pos="4937040"/>
                <a:tab algn="l" pos="5386320"/>
                <a:tab algn="l" pos="5835600"/>
                <a:tab algn="l" pos="6284880"/>
                <a:tab algn="l" pos="6734160"/>
                <a:tab algn="l" pos="7183080"/>
                <a:tab algn="l" pos="7632360"/>
                <a:tab algn="l" pos="8081640"/>
                <a:tab algn="l" pos="8530920"/>
                <a:tab algn="l" pos="8980200"/>
                <a:tab algn="l" pos="8982000"/>
                <a:tab algn="l" pos="9431280"/>
                <a:tab algn="l" pos="9880560"/>
                <a:tab algn="l" pos="10329840"/>
                <a:tab algn="l" pos="10779120"/>
                <a:tab algn="l" pos="10780560"/>
                <a:tab algn="l" pos="10782000"/>
              </a:tabLst>
            </a:pPr>
            <a:r>
              <a:rPr b="0" lang="ru-RU" sz="1400" spc="-1" strike="noStrike">
                <a:solidFill>
                  <a:srgbClr val="ccffff"/>
                </a:solidFill>
                <a:latin typeface="Arial"/>
              </a:rPr>
              <a:t>М</a:t>
            </a:r>
            <a:r>
              <a:rPr b="0" lang="ru-RU" sz="1400" spc="-1" strike="noStrike" baseline="-25000">
                <a:solidFill>
                  <a:srgbClr val="ccffff"/>
                </a:solidFill>
                <a:latin typeface="Arial"/>
              </a:rPr>
              <a:t>2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4" name=""/>
          <p:cNvSpPr/>
          <p:nvPr/>
        </p:nvSpPr>
        <p:spPr>
          <a:xfrm>
            <a:off x="6804000" y="2060640"/>
            <a:ext cx="503280" cy="336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>
              <a:spcBef>
                <a:spcPts val="899"/>
              </a:spcBef>
              <a:spcAft>
                <a:spcPts val="23"/>
              </a:spcAft>
              <a:tabLst>
                <a:tab algn="l" pos="0"/>
                <a:tab algn="l" pos="444240"/>
                <a:tab algn="l" pos="893520"/>
                <a:tab algn="l" pos="1342800"/>
                <a:tab algn="l" pos="1792080"/>
                <a:tab algn="l" pos="2241360"/>
                <a:tab algn="l" pos="2690640"/>
                <a:tab algn="l" pos="3139920"/>
                <a:tab algn="l" pos="3589200"/>
                <a:tab algn="l" pos="4038480"/>
                <a:tab algn="l" pos="4487760"/>
                <a:tab algn="l" pos="4937040"/>
                <a:tab algn="l" pos="5386320"/>
                <a:tab algn="l" pos="5835600"/>
                <a:tab algn="l" pos="6284880"/>
                <a:tab algn="l" pos="6734160"/>
                <a:tab algn="l" pos="7183080"/>
                <a:tab algn="l" pos="7632360"/>
                <a:tab algn="l" pos="8081640"/>
                <a:tab algn="l" pos="8530920"/>
                <a:tab algn="l" pos="8980200"/>
                <a:tab algn="l" pos="8982000"/>
                <a:tab algn="l" pos="9431280"/>
                <a:tab algn="l" pos="9880560"/>
                <a:tab algn="l" pos="10329840"/>
                <a:tab algn="l" pos="10779120"/>
                <a:tab algn="l" pos="10780560"/>
                <a:tab algn="l" pos="10782000"/>
              </a:tabLst>
            </a:pPr>
            <a:r>
              <a:rPr b="0" lang="ru-RU" sz="1400" spc="-1" strike="noStrike">
                <a:solidFill>
                  <a:srgbClr val="ccffff"/>
                </a:solidFill>
                <a:latin typeface="Arial"/>
              </a:rPr>
              <a:t>М</a:t>
            </a:r>
            <a:r>
              <a:rPr b="0" lang="ru-RU" sz="1400" spc="-1" strike="noStrike" baseline="-25000">
                <a:solidFill>
                  <a:srgbClr val="ccffff"/>
                </a:solidFill>
                <a:latin typeface="Arial"/>
              </a:rPr>
              <a:t>3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5" name=""/>
          <p:cNvSpPr/>
          <p:nvPr/>
        </p:nvSpPr>
        <p:spPr>
          <a:xfrm>
            <a:off x="7020000" y="2637000"/>
            <a:ext cx="503280" cy="336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>
              <a:spcBef>
                <a:spcPts val="899"/>
              </a:spcBef>
              <a:spcAft>
                <a:spcPts val="23"/>
              </a:spcAft>
              <a:tabLst>
                <a:tab algn="l" pos="0"/>
                <a:tab algn="l" pos="444240"/>
                <a:tab algn="l" pos="893520"/>
                <a:tab algn="l" pos="1342800"/>
                <a:tab algn="l" pos="1792080"/>
                <a:tab algn="l" pos="2241360"/>
                <a:tab algn="l" pos="2690640"/>
                <a:tab algn="l" pos="3139920"/>
                <a:tab algn="l" pos="3589200"/>
                <a:tab algn="l" pos="4038480"/>
                <a:tab algn="l" pos="4487760"/>
                <a:tab algn="l" pos="4937040"/>
                <a:tab algn="l" pos="5386320"/>
                <a:tab algn="l" pos="5835600"/>
                <a:tab algn="l" pos="6284880"/>
                <a:tab algn="l" pos="6734160"/>
                <a:tab algn="l" pos="7183080"/>
                <a:tab algn="l" pos="7632360"/>
                <a:tab algn="l" pos="8081640"/>
                <a:tab algn="l" pos="8530920"/>
                <a:tab algn="l" pos="8980200"/>
                <a:tab algn="l" pos="8982000"/>
                <a:tab algn="l" pos="9431280"/>
                <a:tab algn="l" pos="9880560"/>
                <a:tab algn="l" pos="10329840"/>
                <a:tab algn="l" pos="10779120"/>
                <a:tab algn="l" pos="10780560"/>
                <a:tab algn="l" pos="10782000"/>
              </a:tabLst>
            </a:pPr>
            <a:r>
              <a:rPr b="0" lang="ru-RU" sz="1400" spc="-1" strike="noStrike">
                <a:solidFill>
                  <a:srgbClr val="ccffff"/>
                </a:solidFill>
                <a:latin typeface="Arial"/>
              </a:rPr>
              <a:t>М</a:t>
            </a:r>
            <a:r>
              <a:rPr b="0" lang="ru-RU" sz="1400" spc="-1" strike="noStrike" baseline="-25000">
                <a:solidFill>
                  <a:srgbClr val="ccffff"/>
                </a:solidFill>
                <a:latin typeface="Arial"/>
              </a:rPr>
              <a:t>4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6" name=""/>
          <p:cNvSpPr/>
          <p:nvPr/>
        </p:nvSpPr>
        <p:spPr>
          <a:xfrm>
            <a:off x="468360" y="260280"/>
            <a:ext cx="8496360" cy="1430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>
              <a:spcBef>
                <a:spcPts val="1148"/>
              </a:spcBef>
              <a:spcAft>
                <a:spcPts val="23"/>
              </a:spcAft>
              <a:tabLst>
                <a:tab algn="l" pos="0"/>
                <a:tab algn="l" pos="444240"/>
                <a:tab algn="l" pos="893520"/>
                <a:tab algn="l" pos="1342800"/>
                <a:tab algn="l" pos="1792080"/>
                <a:tab algn="l" pos="2241360"/>
                <a:tab algn="l" pos="2690640"/>
                <a:tab algn="l" pos="3139920"/>
                <a:tab algn="l" pos="3589200"/>
                <a:tab algn="l" pos="4038480"/>
                <a:tab algn="l" pos="4487760"/>
                <a:tab algn="l" pos="4937040"/>
                <a:tab algn="l" pos="5386320"/>
                <a:tab algn="l" pos="5835600"/>
                <a:tab algn="l" pos="6284880"/>
                <a:tab algn="l" pos="6734160"/>
                <a:tab algn="l" pos="7183080"/>
                <a:tab algn="l" pos="7632360"/>
                <a:tab algn="l" pos="8081640"/>
                <a:tab algn="l" pos="8530920"/>
                <a:tab algn="l" pos="8980200"/>
                <a:tab algn="l" pos="8982000"/>
                <a:tab algn="l" pos="9431280"/>
                <a:tab algn="l" pos="9880560"/>
                <a:tab algn="l" pos="10329840"/>
                <a:tab algn="l" pos="10779120"/>
                <a:tab algn="l" pos="10780560"/>
                <a:tab algn="l" pos="10782000"/>
              </a:tabLst>
            </a:pPr>
            <a:r>
              <a:rPr b="0" lang="ru-RU" sz="2600" spc="-1" strike="noStrike">
                <a:solidFill>
                  <a:srgbClr val="000000"/>
                </a:solidFill>
                <a:latin typeface="Arial"/>
              </a:rPr>
              <a:t>Планеты движутся вокруг Солнца </a:t>
            </a:r>
            <a:r>
              <a:rPr b="1" lang="ru-RU" sz="2600" spc="-1" strike="noStrike">
                <a:solidFill>
                  <a:srgbClr val="ff0000"/>
                </a:solidFill>
                <a:latin typeface="Arial"/>
              </a:rPr>
              <a:t>неравномерно</a:t>
            </a:r>
            <a:r>
              <a:rPr b="0" lang="ru-RU" sz="2600" spc="-1" strike="noStrike">
                <a:solidFill>
                  <a:srgbClr val="000000"/>
                </a:solidFill>
                <a:latin typeface="Arial"/>
              </a:rPr>
              <a:t>:</a:t>
            </a:r>
            <a:endParaRPr b="0" lang="ru-RU" sz="2600" spc="-1" strike="noStrike">
              <a:solidFill>
                <a:srgbClr val="000000"/>
              </a:solidFill>
              <a:latin typeface="Arial"/>
            </a:endParaRPr>
          </a:p>
          <a:p>
            <a:pPr>
              <a:spcBef>
                <a:spcPts val="1148"/>
              </a:spcBef>
              <a:spcAft>
                <a:spcPts val="23"/>
              </a:spcAft>
              <a:tabLst>
                <a:tab algn="l" pos="0"/>
                <a:tab algn="l" pos="444240"/>
                <a:tab algn="l" pos="893520"/>
                <a:tab algn="l" pos="1342800"/>
                <a:tab algn="l" pos="1792080"/>
                <a:tab algn="l" pos="2241360"/>
                <a:tab algn="l" pos="2690640"/>
                <a:tab algn="l" pos="3139920"/>
                <a:tab algn="l" pos="3589200"/>
                <a:tab algn="l" pos="4038480"/>
                <a:tab algn="l" pos="4487760"/>
                <a:tab algn="l" pos="4937040"/>
                <a:tab algn="l" pos="5386320"/>
                <a:tab algn="l" pos="5835600"/>
                <a:tab algn="l" pos="6284880"/>
                <a:tab algn="l" pos="6734160"/>
                <a:tab algn="l" pos="7183080"/>
                <a:tab algn="l" pos="7632360"/>
                <a:tab algn="l" pos="8081640"/>
                <a:tab algn="l" pos="8530920"/>
                <a:tab algn="l" pos="8980200"/>
                <a:tab algn="l" pos="8982000"/>
                <a:tab algn="l" pos="9431280"/>
                <a:tab algn="l" pos="9880560"/>
                <a:tab algn="l" pos="10329840"/>
                <a:tab algn="l" pos="10779120"/>
                <a:tab algn="l" pos="10780560"/>
                <a:tab algn="l" pos="10782000"/>
              </a:tabLst>
            </a:pPr>
            <a:r>
              <a:rPr b="0" i="1" lang="ru-RU" sz="2600" spc="-1" strike="noStrike">
                <a:solidFill>
                  <a:srgbClr val="000000"/>
                </a:solidFill>
                <a:latin typeface="Arial"/>
              </a:rPr>
              <a:t>линейная скорость планет вблизи перигелия больше, чем вблизи афелия</a:t>
            </a:r>
            <a:r>
              <a:rPr b="0" lang="ru-RU" sz="2600" spc="-1" strike="noStrike">
                <a:solidFill>
                  <a:srgbClr val="000000"/>
                </a:solidFill>
                <a:latin typeface="Arial"/>
              </a:rPr>
              <a:t>.</a:t>
            </a:r>
            <a:endParaRPr b="0" lang="ru-RU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7" name=""/>
          <p:cNvSpPr/>
          <p:nvPr/>
        </p:nvSpPr>
        <p:spPr>
          <a:xfrm>
            <a:off x="141120" y="4567320"/>
            <a:ext cx="8858520" cy="2206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>
              <a:spcBef>
                <a:spcPts val="1023"/>
              </a:spcBef>
              <a:spcAft>
                <a:spcPts val="23"/>
              </a:spcAft>
              <a:tabLst>
                <a:tab algn="l" pos="0"/>
                <a:tab algn="l" pos="444240"/>
                <a:tab algn="l" pos="893520"/>
                <a:tab algn="l" pos="1342800"/>
                <a:tab algn="l" pos="1792080"/>
                <a:tab algn="l" pos="2241360"/>
                <a:tab algn="l" pos="2690640"/>
                <a:tab algn="l" pos="3139920"/>
                <a:tab algn="l" pos="3589200"/>
                <a:tab algn="l" pos="4038480"/>
                <a:tab algn="l" pos="4487760"/>
                <a:tab algn="l" pos="4937040"/>
                <a:tab algn="l" pos="5386320"/>
                <a:tab algn="l" pos="5835600"/>
                <a:tab algn="l" pos="6284880"/>
                <a:tab algn="l" pos="6734160"/>
                <a:tab algn="l" pos="7183080"/>
                <a:tab algn="l" pos="7632360"/>
                <a:tab algn="l" pos="8081640"/>
                <a:tab algn="l" pos="8530920"/>
                <a:tab algn="l" pos="8980200"/>
                <a:tab algn="l" pos="8982000"/>
                <a:tab algn="l" pos="9431280"/>
                <a:tab algn="l" pos="9880560"/>
                <a:tab algn="l" pos="10329840"/>
                <a:tab algn="l" pos="10779120"/>
                <a:tab algn="l" pos="10780560"/>
                <a:tab algn="l" pos="10782000"/>
              </a:tabLst>
            </a:pPr>
            <a:r>
              <a:rPr b="0" lang="ru-RU" sz="2600" spc="-1" strike="noStrike">
                <a:solidFill>
                  <a:srgbClr val="000000"/>
                </a:solidFill>
                <a:latin typeface="Arial"/>
              </a:rPr>
              <a:t>У Марса вблизи перигелия скорость равна 26,5 км/с, а около афелия - 22 км/с.</a:t>
            </a:r>
            <a:endParaRPr b="0" lang="ru-RU" sz="2600" spc="-1" strike="noStrike">
              <a:solidFill>
                <a:srgbClr val="000000"/>
              </a:solidFill>
              <a:latin typeface="Arial"/>
            </a:endParaRPr>
          </a:p>
          <a:p>
            <a:pPr>
              <a:spcBef>
                <a:spcPts val="1023"/>
              </a:spcBef>
              <a:spcAft>
                <a:spcPts val="23"/>
              </a:spcAft>
              <a:tabLst>
                <a:tab algn="l" pos="0"/>
                <a:tab algn="l" pos="444240"/>
                <a:tab algn="l" pos="893520"/>
                <a:tab algn="l" pos="1342800"/>
                <a:tab algn="l" pos="1792080"/>
                <a:tab algn="l" pos="2241360"/>
                <a:tab algn="l" pos="2690640"/>
                <a:tab algn="l" pos="3139920"/>
                <a:tab algn="l" pos="3589200"/>
                <a:tab algn="l" pos="4038480"/>
                <a:tab algn="l" pos="4487760"/>
                <a:tab algn="l" pos="4937040"/>
                <a:tab algn="l" pos="5386320"/>
                <a:tab algn="l" pos="5835600"/>
                <a:tab algn="l" pos="6284880"/>
                <a:tab algn="l" pos="6734160"/>
                <a:tab algn="l" pos="7183080"/>
                <a:tab algn="l" pos="7632360"/>
                <a:tab algn="l" pos="8081640"/>
                <a:tab algn="l" pos="8530920"/>
                <a:tab algn="l" pos="8980200"/>
                <a:tab algn="l" pos="8982000"/>
                <a:tab algn="l" pos="9431280"/>
                <a:tab algn="l" pos="9880560"/>
                <a:tab algn="l" pos="10329840"/>
                <a:tab algn="l" pos="10779120"/>
                <a:tab algn="l" pos="10780560"/>
                <a:tab algn="l" pos="10782000"/>
              </a:tabLst>
            </a:pPr>
            <a:r>
              <a:rPr b="0" lang="ru-RU" sz="2600" spc="-1" strike="noStrike">
                <a:solidFill>
                  <a:srgbClr val="000000"/>
                </a:solidFill>
                <a:latin typeface="Arial"/>
              </a:rPr>
              <a:t>У некоторых комет орбиты настолько вытянуты, что вблизи Солнца их скорость доходит до 500 км/с, а в афелии снижается до 1 см/с.</a:t>
            </a:r>
            <a:endParaRPr b="0" lang="ru-RU" sz="2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" descr=""/>
          <p:cNvPicPr/>
          <p:nvPr/>
        </p:nvPicPr>
        <p:blipFill>
          <a:blip r:embed="rId1"/>
          <a:stretch/>
        </p:blipFill>
        <p:spPr>
          <a:xfrm>
            <a:off x="287280" y="22320"/>
            <a:ext cx="8562960" cy="6419880"/>
          </a:xfrm>
          <a:prstGeom prst="rect">
            <a:avLst/>
          </a:prstGeom>
          <a:ln w="0">
            <a:noFill/>
          </a:ln>
        </p:spPr>
      </p:pic>
    </p:spTree>
  </p:cSld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" descr=""/>
          <p:cNvPicPr/>
          <p:nvPr/>
        </p:nvPicPr>
        <p:blipFill>
          <a:blip r:embed="rId1"/>
          <a:stretch/>
        </p:blipFill>
        <p:spPr>
          <a:xfrm>
            <a:off x="360360" y="-11160"/>
            <a:ext cx="8562960" cy="6419880"/>
          </a:xfrm>
          <a:prstGeom prst="rect">
            <a:avLst/>
          </a:prstGeom>
          <a:ln w="0">
            <a:noFill/>
          </a:ln>
        </p:spPr>
      </p:pic>
    </p:spTree>
  </p:cSld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"/>
          <p:cNvSpPr/>
          <p:nvPr/>
        </p:nvSpPr>
        <p:spPr>
          <a:xfrm>
            <a:off x="503280" y="1152360"/>
            <a:ext cx="8640720" cy="505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spcBef>
                <a:spcPts val="23"/>
              </a:spcBef>
              <a:spcAft>
                <a:spcPts val="23"/>
              </a:spcAft>
              <a:tabLst>
                <a:tab algn="l" pos="0"/>
                <a:tab algn="l" pos="444240"/>
                <a:tab algn="l" pos="893520"/>
                <a:tab algn="l" pos="1342800"/>
                <a:tab algn="l" pos="1792080"/>
                <a:tab algn="l" pos="2241360"/>
                <a:tab algn="l" pos="2690640"/>
                <a:tab algn="l" pos="3139920"/>
                <a:tab algn="l" pos="3589200"/>
                <a:tab algn="l" pos="4038480"/>
                <a:tab algn="l" pos="4487760"/>
                <a:tab algn="l" pos="4937040"/>
                <a:tab algn="l" pos="5386320"/>
                <a:tab algn="l" pos="5835600"/>
                <a:tab algn="l" pos="6284880"/>
                <a:tab algn="l" pos="6734160"/>
                <a:tab algn="l" pos="7183080"/>
                <a:tab algn="l" pos="7632360"/>
                <a:tab algn="l" pos="8081640"/>
                <a:tab algn="l" pos="8530920"/>
                <a:tab algn="l" pos="8980200"/>
                <a:tab algn="l" pos="8982000"/>
                <a:tab algn="l" pos="9431280"/>
                <a:tab algn="l" pos="9880560"/>
                <a:tab algn="l" pos="10329840"/>
                <a:tab algn="l" pos="10779120"/>
                <a:tab algn="l" pos="10780560"/>
                <a:tab algn="l" pos="10782000"/>
              </a:tabLst>
            </a:pPr>
            <a:r>
              <a:rPr b="1" lang="ru-RU" sz="2600" spc="-1" strike="noStrike">
                <a:solidFill>
                  <a:srgbClr val="ff0000"/>
                </a:solidFill>
                <a:latin typeface="Arial"/>
              </a:rPr>
              <a:t>Квадраты </a:t>
            </a:r>
            <a:r>
              <a:rPr b="1" lang="ru-RU" sz="2600" spc="-1" strike="noStrike">
                <a:solidFill>
                  <a:srgbClr val="000000"/>
                </a:solidFill>
                <a:latin typeface="Arial"/>
              </a:rPr>
              <a:t>сидерических </a:t>
            </a:r>
            <a:r>
              <a:rPr b="1" lang="ru-RU" sz="2600" spc="-1" strike="noStrike">
                <a:solidFill>
                  <a:srgbClr val="ff0000"/>
                </a:solidFill>
                <a:latin typeface="Arial"/>
              </a:rPr>
              <a:t>периодов</a:t>
            </a:r>
            <a:r>
              <a:rPr b="0" lang="ru-RU" sz="2600" spc="-1" strike="noStrike">
                <a:solidFill>
                  <a:srgbClr val="ff0000"/>
                </a:solidFill>
                <a:latin typeface="Arial"/>
              </a:rPr>
              <a:t> </a:t>
            </a:r>
            <a:r>
              <a:rPr b="1" lang="ru-RU" sz="2600" spc="-1" strike="noStrike">
                <a:solidFill>
                  <a:srgbClr val="000000"/>
                </a:solidFill>
                <a:latin typeface="Arial"/>
              </a:rPr>
              <a:t>обращений </a:t>
            </a:r>
            <a:endParaRPr b="0" lang="ru-RU" sz="2600" spc="-1" strike="noStrike">
              <a:solidFill>
                <a:srgbClr val="000000"/>
              </a:solidFill>
              <a:latin typeface="Arial"/>
            </a:endParaRPr>
          </a:p>
          <a:p>
            <a:pPr>
              <a:spcBef>
                <a:spcPts val="23"/>
              </a:spcBef>
              <a:spcAft>
                <a:spcPts val="23"/>
              </a:spcAft>
              <a:tabLst>
                <a:tab algn="l" pos="0"/>
                <a:tab algn="l" pos="444240"/>
                <a:tab algn="l" pos="893520"/>
                <a:tab algn="l" pos="1342800"/>
                <a:tab algn="l" pos="1792080"/>
                <a:tab algn="l" pos="2241360"/>
                <a:tab algn="l" pos="2690640"/>
                <a:tab algn="l" pos="3139920"/>
                <a:tab algn="l" pos="3589200"/>
                <a:tab algn="l" pos="4038480"/>
                <a:tab algn="l" pos="4487760"/>
                <a:tab algn="l" pos="4937040"/>
                <a:tab algn="l" pos="5386320"/>
                <a:tab algn="l" pos="5835600"/>
                <a:tab algn="l" pos="6284880"/>
                <a:tab algn="l" pos="6734160"/>
                <a:tab algn="l" pos="7183080"/>
                <a:tab algn="l" pos="7632360"/>
                <a:tab algn="l" pos="8081640"/>
                <a:tab algn="l" pos="8530920"/>
                <a:tab algn="l" pos="8980200"/>
                <a:tab algn="l" pos="8982000"/>
                <a:tab algn="l" pos="9431280"/>
                <a:tab algn="l" pos="9880560"/>
                <a:tab algn="l" pos="10329840"/>
                <a:tab algn="l" pos="10779120"/>
                <a:tab algn="l" pos="10780560"/>
                <a:tab algn="l" pos="10782000"/>
              </a:tabLst>
            </a:pPr>
            <a:r>
              <a:rPr b="1" lang="ru-RU" sz="2600" spc="-1" strike="noStrike">
                <a:solidFill>
                  <a:srgbClr val="000000"/>
                </a:solidFill>
                <a:latin typeface="Arial"/>
              </a:rPr>
              <a:t>двух планет </a:t>
            </a:r>
            <a:endParaRPr b="0" lang="ru-RU" sz="2600" spc="-1" strike="noStrike">
              <a:solidFill>
                <a:srgbClr val="000000"/>
              </a:solidFill>
              <a:latin typeface="Arial"/>
            </a:endParaRPr>
          </a:p>
          <a:p>
            <a:pPr>
              <a:spcBef>
                <a:spcPts val="23"/>
              </a:spcBef>
              <a:spcAft>
                <a:spcPts val="23"/>
              </a:spcAft>
              <a:tabLst>
                <a:tab algn="l" pos="0"/>
                <a:tab algn="l" pos="444240"/>
                <a:tab algn="l" pos="893520"/>
                <a:tab algn="l" pos="1342800"/>
                <a:tab algn="l" pos="1792080"/>
                <a:tab algn="l" pos="2241360"/>
                <a:tab algn="l" pos="2690640"/>
                <a:tab algn="l" pos="3139920"/>
                <a:tab algn="l" pos="3589200"/>
                <a:tab algn="l" pos="4038480"/>
                <a:tab algn="l" pos="4487760"/>
                <a:tab algn="l" pos="4937040"/>
                <a:tab algn="l" pos="5386320"/>
                <a:tab algn="l" pos="5835600"/>
                <a:tab algn="l" pos="6284880"/>
                <a:tab algn="l" pos="6734160"/>
                <a:tab algn="l" pos="7183080"/>
                <a:tab algn="l" pos="7632360"/>
                <a:tab algn="l" pos="8081640"/>
                <a:tab algn="l" pos="8530920"/>
                <a:tab algn="l" pos="8980200"/>
                <a:tab algn="l" pos="8982000"/>
                <a:tab algn="l" pos="9431280"/>
                <a:tab algn="l" pos="9880560"/>
                <a:tab algn="l" pos="10329840"/>
                <a:tab algn="l" pos="10779120"/>
                <a:tab algn="l" pos="10780560"/>
                <a:tab algn="l" pos="10782000"/>
              </a:tabLst>
            </a:pPr>
            <a:r>
              <a:rPr b="1" lang="ru-RU" sz="2600" spc="-1" strike="noStrike">
                <a:solidFill>
                  <a:srgbClr val="000000"/>
                </a:solidFill>
                <a:latin typeface="Arial"/>
              </a:rPr>
              <a:t>относятся</a:t>
            </a:r>
            <a:br/>
            <a:r>
              <a:rPr b="1" lang="ru-RU" sz="2600" spc="-1" strike="noStrike">
                <a:solidFill>
                  <a:srgbClr val="000000"/>
                </a:solidFill>
                <a:latin typeface="Arial"/>
              </a:rPr>
              <a:t> как </a:t>
            </a:r>
            <a:r>
              <a:rPr b="1" lang="ru-RU" sz="2600" spc="-1" strike="noStrike">
                <a:solidFill>
                  <a:srgbClr val="330099"/>
                </a:solidFill>
                <a:latin typeface="Arial"/>
              </a:rPr>
              <a:t>кубы</a:t>
            </a:r>
            <a:r>
              <a:rPr b="1" lang="ru-RU" sz="2600" spc="-1" strike="noStrike">
                <a:solidFill>
                  <a:srgbClr val="000000"/>
                </a:solidFill>
                <a:latin typeface="Arial"/>
              </a:rPr>
              <a:t> больших </a:t>
            </a:r>
            <a:r>
              <a:rPr b="1" lang="ru-RU" sz="2600" spc="-1" strike="noStrike">
                <a:solidFill>
                  <a:srgbClr val="330099"/>
                </a:solidFill>
                <a:latin typeface="Arial"/>
              </a:rPr>
              <a:t>полуосей</a:t>
            </a:r>
            <a:r>
              <a:rPr b="1" lang="ru-RU" sz="2600" spc="-1" strike="noStrike">
                <a:solidFill>
                  <a:srgbClr val="000000"/>
                </a:solidFill>
                <a:latin typeface="Arial"/>
              </a:rPr>
              <a:t> их орбит:</a:t>
            </a:r>
            <a:endParaRPr b="0" lang="ru-RU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1" name=""/>
          <p:cNvSpPr/>
          <p:nvPr/>
        </p:nvSpPr>
        <p:spPr>
          <a:xfrm>
            <a:off x="3527280" y="260280"/>
            <a:ext cx="4967280" cy="489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>
              <a:spcBef>
                <a:spcPts val="1148"/>
              </a:spcBef>
              <a:spcAft>
                <a:spcPts val="23"/>
              </a:spcAft>
              <a:tabLst>
                <a:tab algn="l" pos="0"/>
                <a:tab algn="l" pos="444240"/>
                <a:tab algn="l" pos="893520"/>
                <a:tab algn="l" pos="1342800"/>
                <a:tab algn="l" pos="1792080"/>
                <a:tab algn="l" pos="2241360"/>
                <a:tab algn="l" pos="2690640"/>
                <a:tab algn="l" pos="3139920"/>
                <a:tab algn="l" pos="3589200"/>
                <a:tab algn="l" pos="4038480"/>
                <a:tab algn="l" pos="4487760"/>
                <a:tab algn="l" pos="4937040"/>
                <a:tab algn="l" pos="5386320"/>
                <a:tab algn="l" pos="5835600"/>
                <a:tab algn="l" pos="6284880"/>
                <a:tab algn="l" pos="6734160"/>
                <a:tab algn="l" pos="7183080"/>
                <a:tab algn="l" pos="7632360"/>
                <a:tab algn="l" pos="8081640"/>
                <a:tab algn="l" pos="8530920"/>
                <a:tab algn="l" pos="8980200"/>
                <a:tab algn="l" pos="8982000"/>
                <a:tab algn="l" pos="9431280"/>
                <a:tab algn="l" pos="9880560"/>
                <a:tab algn="l" pos="10329840"/>
                <a:tab algn="l" pos="10779120"/>
                <a:tab algn="l" pos="10780560"/>
                <a:tab algn="l" pos="10782000"/>
              </a:tabLst>
            </a:pPr>
            <a:r>
              <a:rPr b="1" lang="ru-RU" sz="2600" spc="-1" strike="noStrike">
                <a:solidFill>
                  <a:srgbClr val="ff0066"/>
                </a:solidFill>
                <a:latin typeface="Arial"/>
              </a:rPr>
              <a:t>Третий</a:t>
            </a:r>
            <a:r>
              <a:rPr b="1" lang="ru-RU" sz="2600" spc="-1" strike="noStrike">
                <a:solidFill>
                  <a:srgbClr val="ff6600"/>
                </a:solidFill>
                <a:latin typeface="Arial"/>
              </a:rPr>
              <a:t> </a:t>
            </a:r>
            <a:r>
              <a:rPr b="1" lang="ru-RU" sz="2600" spc="-1" strike="noStrike">
                <a:solidFill>
                  <a:srgbClr val="000000"/>
                </a:solidFill>
                <a:latin typeface="Arial"/>
              </a:rPr>
              <a:t>закон Кеплера:</a:t>
            </a:r>
            <a:endParaRPr b="0" lang="ru-RU" sz="2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62" name="" descr=""/>
          <p:cNvPicPr/>
          <p:nvPr/>
        </p:nvPicPr>
        <p:blipFill>
          <a:blip r:embed="rId1"/>
          <a:stretch/>
        </p:blipFill>
        <p:spPr>
          <a:xfrm>
            <a:off x="6551640" y="2463840"/>
            <a:ext cx="2376360" cy="1784160"/>
          </a:xfrm>
          <a:prstGeom prst="rect">
            <a:avLst/>
          </a:prstGeom>
          <a:ln w="0">
            <a:noFill/>
          </a:ln>
        </p:spPr>
      </p:pic>
      <p:pic>
        <p:nvPicPr>
          <p:cNvPr id="163" name="" descr=""/>
          <p:cNvPicPr/>
          <p:nvPr/>
        </p:nvPicPr>
        <p:blipFill>
          <a:blip r:embed="rId2"/>
          <a:stretch/>
        </p:blipFill>
        <p:spPr>
          <a:xfrm>
            <a:off x="647640" y="2268360"/>
            <a:ext cx="5256360" cy="3465720"/>
          </a:xfrm>
          <a:prstGeom prst="rect">
            <a:avLst/>
          </a:prstGeom>
          <a:ln w="0">
            <a:noFill/>
          </a:ln>
        </p:spPr>
      </p:pic>
      <p:sp>
        <p:nvSpPr>
          <p:cNvPr id="164" name=""/>
          <p:cNvSpPr/>
          <p:nvPr/>
        </p:nvSpPr>
        <p:spPr>
          <a:xfrm>
            <a:off x="430200" y="5904000"/>
            <a:ext cx="6481800" cy="770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spcBef>
                <a:spcPts val="1023"/>
              </a:spcBef>
              <a:spcAft>
                <a:spcPts val="23"/>
              </a:spcAft>
              <a:tabLst>
                <a:tab algn="l" pos="0"/>
                <a:tab algn="l" pos="444240"/>
                <a:tab algn="l" pos="893520"/>
                <a:tab algn="l" pos="1342800"/>
                <a:tab algn="l" pos="1792080"/>
                <a:tab algn="l" pos="2241360"/>
                <a:tab algn="l" pos="2690640"/>
                <a:tab algn="l" pos="3139920"/>
                <a:tab algn="l" pos="3589200"/>
                <a:tab algn="l" pos="4038480"/>
                <a:tab algn="l" pos="4487760"/>
                <a:tab algn="l" pos="4937040"/>
                <a:tab algn="l" pos="5386320"/>
                <a:tab algn="l" pos="5835600"/>
                <a:tab algn="l" pos="6284880"/>
                <a:tab algn="l" pos="6734160"/>
                <a:tab algn="l" pos="7183080"/>
                <a:tab algn="l" pos="7632360"/>
                <a:tab algn="l" pos="8081640"/>
                <a:tab algn="l" pos="8530920"/>
                <a:tab algn="l" pos="8980200"/>
                <a:tab algn="l" pos="8982000"/>
                <a:tab algn="l" pos="9431280"/>
                <a:tab algn="l" pos="9880560"/>
                <a:tab algn="l" pos="10329840"/>
                <a:tab algn="l" pos="10779120"/>
                <a:tab algn="l" pos="10780560"/>
                <a:tab algn="l" pos="10782000"/>
              </a:tabLst>
            </a:pPr>
            <a:r>
              <a:rPr b="1" lang="ru-RU" sz="2200" spc="-1" strike="noStrike">
                <a:solidFill>
                  <a:srgbClr val="000000"/>
                </a:solidFill>
                <a:latin typeface="Arial"/>
              </a:rPr>
              <a:t>Иллюстрация третьего закона Кеплера </a:t>
            </a:r>
            <a:endParaRPr b="0" lang="ru-RU" sz="22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spcBef>
                <a:spcPts val="23"/>
              </a:spcBef>
              <a:spcAft>
                <a:spcPts val="23"/>
              </a:spcAft>
              <a:tabLst>
                <a:tab algn="l" pos="0"/>
                <a:tab algn="l" pos="444240"/>
                <a:tab algn="l" pos="893520"/>
                <a:tab algn="l" pos="1342800"/>
                <a:tab algn="l" pos="1792080"/>
                <a:tab algn="l" pos="2241360"/>
                <a:tab algn="l" pos="2690640"/>
                <a:tab algn="l" pos="3139920"/>
                <a:tab algn="l" pos="3589200"/>
                <a:tab algn="l" pos="4038480"/>
                <a:tab algn="l" pos="4487760"/>
                <a:tab algn="l" pos="4937040"/>
                <a:tab algn="l" pos="5386320"/>
                <a:tab algn="l" pos="5835600"/>
                <a:tab algn="l" pos="6284880"/>
                <a:tab algn="l" pos="6734160"/>
                <a:tab algn="l" pos="7183080"/>
                <a:tab algn="l" pos="7632360"/>
                <a:tab algn="l" pos="8081640"/>
                <a:tab algn="l" pos="8530920"/>
                <a:tab algn="l" pos="8980200"/>
                <a:tab algn="l" pos="8982000"/>
                <a:tab algn="l" pos="9431280"/>
                <a:tab algn="l" pos="9880560"/>
                <a:tab algn="l" pos="10329840"/>
                <a:tab algn="l" pos="10779120"/>
                <a:tab algn="l" pos="10780560"/>
                <a:tab algn="l" pos="10782000"/>
              </a:tabLst>
            </a:pPr>
            <a:r>
              <a:rPr b="1" i="1" lang="ru-RU" sz="2200" spc="-1" strike="noStrike">
                <a:solidFill>
                  <a:srgbClr val="000000"/>
                </a:solidFill>
                <a:latin typeface="Arial"/>
              </a:rPr>
              <a:t>на примере движения спутников Земли </a:t>
            </a:r>
            <a:endParaRPr b="0" lang="ru-RU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1f1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" descr=""/>
          <p:cNvPicPr/>
          <p:nvPr/>
        </p:nvPicPr>
        <p:blipFill>
          <a:blip r:embed="rId1"/>
          <a:stretch/>
        </p:blipFill>
        <p:spPr>
          <a:xfrm>
            <a:off x="466560" y="376200"/>
            <a:ext cx="5053320" cy="2432160"/>
          </a:xfrm>
          <a:prstGeom prst="rect">
            <a:avLst/>
          </a:prstGeom>
          <a:ln w="0">
            <a:noFill/>
          </a:ln>
        </p:spPr>
      </p:pic>
    </p:spTree>
  </p:cSld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"/>
          <p:cNvSpPr/>
          <p:nvPr/>
        </p:nvSpPr>
        <p:spPr>
          <a:xfrm>
            <a:off x="144360" y="71280"/>
            <a:ext cx="3886200" cy="3456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ffff99">
                  <a:alpha val="0"/>
                </a:srgbClr>
              </a:gs>
              <a:gs pos="100000">
                <a:srgbClr val="ffff99"/>
              </a:gs>
            </a:gsLst>
            <a:path path="rect">
              <a:fillToRect l="50000" t="50000" r="50000" b="50000"/>
            </a:path>
          </a:gra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noAutofit/>
          </a:bodyPr>
          <a:p>
            <a:pPr marL="342720" indent="-333360">
              <a:spcBef>
                <a:spcPts val="825"/>
              </a:spcBef>
              <a:spcAft>
                <a:spcPts val="23"/>
              </a:spcAft>
              <a:tabLst>
                <a:tab algn="l" pos="0"/>
                <a:tab algn="l" pos="339480"/>
                <a:tab algn="l" pos="787320"/>
                <a:tab algn="l" pos="1236600"/>
                <a:tab algn="l" pos="1685880"/>
                <a:tab algn="l" pos="2135160"/>
                <a:tab algn="l" pos="2584440"/>
                <a:tab algn="l" pos="3033360"/>
                <a:tab algn="l" pos="3482640"/>
                <a:tab algn="l" pos="3931920"/>
                <a:tab algn="l" pos="4381200"/>
                <a:tab algn="l" pos="4830480"/>
                <a:tab algn="l" pos="5279760"/>
                <a:tab algn="l" pos="5729040"/>
                <a:tab algn="l" pos="6178320"/>
                <a:tab algn="l" pos="6629400"/>
                <a:tab algn="l" pos="7076880"/>
                <a:tab algn="l" pos="7526160"/>
                <a:tab algn="l" pos="7975440"/>
                <a:tab algn="l" pos="8424720"/>
                <a:tab algn="l" pos="8874000"/>
                <a:tab algn="l" pos="9323280"/>
                <a:tab algn="l" pos="9431280"/>
                <a:tab algn="l" pos="9880560"/>
                <a:tab algn="l" pos="10329840"/>
                <a:tab algn="l" pos="10779120"/>
                <a:tab algn="l" pos="10780560"/>
                <a:tab algn="l" pos="10782000"/>
              </a:tabLst>
            </a:pPr>
            <a:r>
              <a:rPr b="1" lang="ru-RU" sz="2800" spc="-1" strike="noStrike">
                <a:solidFill>
                  <a:srgbClr val="c9211e"/>
                </a:solidFill>
                <a:latin typeface="Arial"/>
              </a:rPr>
              <a:t>Гравита́ция</a:t>
            </a: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 (тяготе́ние)  — универсальное фундаментальное взаимодействие между всеми материальными телами. 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marL="342720" indent="-333360">
              <a:spcBef>
                <a:spcPts val="825"/>
              </a:spcBef>
              <a:spcAft>
                <a:spcPts val="23"/>
              </a:spcAft>
              <a:tabLst>
                <a:tab algn="l" pos="0"/>
                <a:tab algn="l" pos="339480"/>
                <a:tab algn="l" pos="787320"/>
                <a:tab algn="l" pos="1236600"/>
                <a:tab algn="l" pos="1685880"/>
                <a:tab algn="l" pos="2135160"/>
                <a:tab algn="l" pos="2584440"/>
                <a:tab algn="l" pos="3033360"/>
                <a:tab algn="l" pos="3482640"/>
                <a:tab algn="l" pos="3931920"/>
                <a:tab algn="l" pos="4381200"/>
                <a:tab algn="l" pos="4830480"/>
                <a:tab algn="l" pos="5279760"/>
                <a:tab algn="l" pos="5729040"/>
                <a:tab algn="l" pos="6178320"/>
                <a:tab algn="l" pos="6629400"/>
                <a:tab algn="l" pos="7076880"/>
                <a:tab algn="l" pos="7526160"/>
                <a:tab algn="l" pos="7975440"/>
                <a:tab algn="l" pos="8424720"/>
                <a:tab algn="l" pos="8874000"/>
                <a:tab algn="l" pos="9323280"/>
                <a:tab algn="l" pos="9431280"/>
                <a:tab algn="l" pos="9880560"/>
                <a:tab algn="l" pos="10329840"/>
                <a:tab algn="l" pos="10779120"/>
                <a:tab algn="l" pos="10780560"/>
                <a:tab algn="l" pos="10782000"/>
              </a:tabLst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marL="342720" indent="-333360">
              <a:spcBef>
                <a:spcPts val="825"/>
              </a:spcBef>
              <a:spcAft>
                <a:spcPts val="23"/>
              </a:spcAft>
              <a:tabLst>
                <a:tab algn="l" pos="0"/>
                <a:tab algn="l" pos="339480"/>
                <a:tab algn="l" pos="787320"/>
                <a:tab algn="l" pos="1236600"/>
                <a:tab algn="l" pos="1685880"/>
                <a:tab algn="l" pos="2135160"/>
                <a:tab algn="l" pos="2584440"/>
                <a:tab algn="l" pos="3033360"/>
                <a:tab algn="l" pos="3482640"/>
                <a:tab algn="l" pos="3931920"/>
                <a:tab algn="l" pos="4381200"/>
                <a:tab algn="l" pos="4830480"/>
                <a:tab algn="l" pos="5279760"/>
                <a:tab algn="l" pos="5729040"/>
                <a:tab algn="l" pos="6178320"/>
                <a:tab algn="l" pos="6629400"/>
                <a:tab algn="l" pos="7076880"/>
                <a:tab algn="l" pos="7526160"/>
                <a:tab algn="l" pos="7975440"/>
                <a:tab algn="l" pos="8424720"/>
                <a:tab algn="l" pos="8874000"/>
                <a:tab algn="l" pos="9323280"/>
                <a:tab algn="l" pos="9431280"/>
                <a:tab algn="l" pos="9880560"/>
                <a:tab algn="l" pos="10329840"/>
                <a:tab algn="l" pos="10779120"/>
                <a:tab algn="l" pos="10780560"/>
                <a:tab algn="l" pos="10782000"/>
              </a:tabLst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marL="342720" indent="-333360">
              <a:spcBef>
                <a:spcPts val="825"/>
              </a:spcBef>
              <a:spcAft>
                <a:spcPts val="23"/>
              </a:spcAft>
              <a:tabLst>
                <a:tab algn="l" pos="0"/>
                <a:tab algn="l" pos="339480"/>
                <a:tab algn="l" pos="787320"/>
                <a:tab algn="l" pos="1236600"/>
                <a:tab algn="l" pos="1685880"/>
                <a:tab algn="l" pos="2135160"/>
                <a:tab algn="l" pos="2584440"/>
                <a:tab algn="l" pos="3033360"/>
                <a:tab algn="l" pos="3482640"/>
                <a:tab algn="l" pos="3931920"/>
                <a:tab algn="l" pos="4381200"/>
                <a:tab algn="l" pos="4830480"/>
                <a:tab algn="l" pos="5279760"/>
                <a:tab algn="l" pos="5729040"/>
                <a:tab algn="l" pos="6178320"/>
                <a:tab algn="l" pos="6629400"/>
                <a:tab algn="l" pos="7076880"/>
                <a:tab algn="l" pos="7526160"/>
                <a:tab algn="l" pos="7975440"/>
                <a:tab algn="l" pos="8424720"/>
                <a:tab algn="l" pos="8874000"/>
                <a:tab algn="l" pos="9323280"/>
                <a:tab algn="l" pos="9431280"/>
                <a:tab algn="l" pos="9880560"/>
                <a:tab algn="l" pos="10329840"/>
                <a:tab algn="l" pos="10779120"/>
                <a:tab algn="l" pos="10780560"/>
                <a:tab algn="l" pos="10782000"/>
              </a:tabLst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" name=""/>
          <p:cNvSpPr/>
          <p:nvPr/>
        </p:nvSpPr>
        <p:spPr>
          <a:xfrm>
            <a:off x="3168720" y="3311640"/>
            <a:ext cx="2836800" cy="2519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ffcc99"/>
              </a:gs>
              <a:gs pos="100000">
                <a:srgbClr val="ffcc99">
                  <a:alpha val="0"/>
                </a:srgbClr>
              </a:gs>
            </a:gsLst>
            <a:lin ang="5400000"/>
          </a:gra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noAutofit/>
          </a:bodyPr>
          <a:p>
            <a:pPr>
              <a:lnSpc>
                <a:spcPct val="100000"/>
              </a:lnSpc>
              <a:spcBef>
                <a:spcPts val="23"/>
              </a:spcBef>
              <a:spcAft>
                <a:spcPts val="23"/>
              </a:spcAft>
              <a:tabLst>
                <a:tab algn="l" pos="0"/>
                <a:tab algn="l" pos="339480"/>
                <a:tab algn="l" pos="439560"/>
                <a:tab algn="l" pos="888840"/>
                <a:tab algn="l" pos="1338120"/>
                <a:tab algn="l" pos="1787400"/>
                <a:tab algn="l" pos="2236680"/>
                <a:tab algn="l" pos="2685960"/>
                <a:tab algn="l" pos="3135240"/>
                <a:tab algn="l" pos="3584520"/>
                <a:tab algn="l" pos="4033800"/>
                <a:tab algn="l" pos="4483080"/>
                <a:tab algn="l" pos="4932360"/>
                <a:tab algn="l" pos="5381280"/>
                <a:tab algn="l" pos="5830560"/>
                <a:tab algn="l" pos="6283080"/>
                <a:tab algn="l" pos="6729120"/>
                <a:tab algn="l" pos="7178400"/>
                <a:tab algn="l" pos="7627680"/>
                <a:tab algn="l" pos="8076960"/>
                <a:tab algn="l" pos="8526240"/>
                <a:tab algn="l" pos="8975520"/>
                <a:tab algn="l" pos="8976960"/>
                <a:tab algn="l" pos="9426240"/>
                <a:tab algn="l" pos="9875520"/>
                <a:tab algn="l" pos="10324800"/>
                <a:tab algn="l" pos="10774080"/>
                <a:tab algn="l" pos="10775880"/>
                <a:tab algn="l" pos="10777320"/>
                <a:tab algn="l" pos="10779120"/>
                <a:tab algn="l" pos="10780560"/>
                <a:tab algn="l" pos="10782000"/>
              </a:tabLst>
            </a:pPr>
            <a:r>
              <a:rPr b="1" lang="ru-RU" sz="2400" spc="-1" strike="noStrike">
                <a:solidFill>
                  <a:srgbClr val="c9211e"/>
                </a:solidFill>
                <a:latin typeface="Arial"/>
              </a:rPr>
              <a:t>В общем</a:t>
            </a:r>
            <a:r>
              <a:rPr b="1" lang="ru-RU" sz="2400" spc="-1" strike="noStrike">
                <a:solidFill>
                  <a:srgbClr val="c9211e"/>
                </a:solidFill>
                <a:latin typeface="Arial"/>
              </a:rPr>
              <a:t>	</a:t>
            </a:r>
            <a:r>
              <a:rPr b="1" lang="ru-RU" sz="2400" spc="-1" strike="noStrike">
                <a:solidFill>
                  <a:srgbClr val="c9211e"/>
                </a:solidFill>
                <a:latin typeface="Arial"/>
              </a:rPr>
              <a:t>	</a:t>
            </a:r>
            <a:r>
              <a:rPr b="1" lang="ru-RU" sz="2400" spc="-1" strike="noStrike">
                <a:solidFill>
                  <a:srgbClr val="c9211e"/>
                </a:solidFill>
                <a:latin typeface="Arial"/>
              </a:rPr>
              <a:t> случае</a:t>
            </a: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	</a:t>
            </a: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	</a:t>
            </a: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	</a:t>
            </a: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	</a:t>
            </a: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описывается </a:t>
            </a: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	</a:t>
            </a: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	</a:t>
            </a: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	</a:t>
            </a: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общей</a:t>
            </a: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	</a:t>
            </a: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1" lang="ru-RU" sz="2400" spc="-1" strike="noStrike">
                <a:solidFill>
                  <a:srgbClr val="0000ff"/>
                </a:solidFill>
                <a:latin typeface="Arial"/>
              </a:rPr>
              <a:t>теорией относительности</a:t>
            </a:r>
            <a:r>
              <a:rPr b="1" lang="ru-RU" sz="2400" spc="-1" strike="noStrike">
                <a:solidFill>
                  <a:srgbClr val="0000ff"/>
                </a:solidFill>
                <a:latin typeface="Arial"/>
              </a:rPr>
              <a:t>	</a:t>
            </a:r>
            <a:r>
              <a:rPr b="1" lang="ru-RU" sz="2400" spc="-1" strike="noStrike">
                <a:solidFill>
                  <a:srgbClr val="0000ff"/>
                </a:solidFill>
                <a:latin typeface="Arial"/>
              </a:rPr>
              <a:t>	</a:t>
            </a:r>
            <a:r>
              <a:rPr b="1" lang="ru-RU" sz="2400" spc="-1" strike="noStrike">
                <a:solidFill>
                  <a:srgbClr val="0000ff"/>
                </a:solidFill>
                <a:latin typeface="Arial"/>
              </a:rPr>
              <a:t> Эйнштейна</a:t>
            </a: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.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marL="342720" indent="-333360">
              <a:lnSpc>
                <a:spcPct val="100000"/>
              </a:lnSpc>
              <a:spcBef>
                <a:spcPts val="825"/>
              </a:spcBef>
              <a:spcAft>
                <a:spcPts val="23"/>
              </a:spcAft>
              <a:tabLst>
                <a:tab algn="l" pos="0"/>
                <a:tab algn="l" pos="339480"/>
                <a:tab algn="l" pos="439560"/>
                <a:tab algn="l" pos="888840"/>
                <a:tab algn="l" pos="1338120"/>
                <a:tab algn="l" pos="1787400"/>
                <a:tab algn="l" pos="2236680"/>
                <a:tab algn="l" pos="2685960"/>
                <a:tab algn="l" pos="3135240"/>
                <a:tab algn="l" pos="3584520"/>
                <a:tab algn="l" pos="4033800"/>
                <a:tab algn="l" pos="4483080"/>
                <a:tab algn="l" pos="4932360"/>
                <a:tab algn="l" pos="5381280"/>
                <a:tab algn="l" pos="5830560"/>
                <a:tab algn="l" pos="6283080"/>
                <a:tab algn="l" pos="6729120"/>
                <a:tab algn="l" pos="7178400"/>
                <a:tab algn="l" pos="7627680"/>
                <a:tab algn="l" pos="8076960"/>
                <a:tab algn="l" pos="8526240"/>
                <a:tab algn="l" pos="8975520"/>
                <a:tab algn="l" pos="8976960"/>
                <a:tab algn="l" pos="9426240"/>
                <a:tab algn="l" pos="9875520"/>
                <a:tab algn="l" pos="10324800"/>
                <a:tab algn="l" pos="10774080"/>
                <a:tab algn="l" pos="10775880"/>
                <a:tab algn="l" pos="10777320"/>
                <a:tab algn="l" pos="10779120"/>
                <a:tab algn="l" pos="10780560"/>
                <a:tab algn="l" pos="10782000"/>
              </a:tabLst>
            </a:pP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marL="342720" indent="-333360">
              <a:lnSpc>
                <a:spcPct val="100000"/>
              </a:lnSpc>
              <a:spcBef>
                <a:spcPts val="825"/>
              </a:spcBef>
              <a:spcAft>
                <a:spcPts val="23"/>
              </a:spcAft>
              <a:tabLst>
                <a:tab algn="l" pos="0"/>
                <a:tab algn="l" pos="339480"/>
                <a:tab algn="l" pos="439560"/>
                <a:tab algn="l" pos="888840"/>
                <a:tab algn="l" pos="1338120"/>
                <a:tab algn="l" pos="1787400"/>
                <a:tab algn="l" pos="2236680"/>
                <a:tab algn="l" pos="2685960"/>
                <a:tab algn="l" pos="3135240"/>
                <a:tab algn="l" pos="3584520"/>
                <a:tab algn="l" pos="4033800"/>
                <a:tab algn="l" pos="4483080"/>
                <a:tab algn="l" pos="4932360"/>
                <a:tab algn="l" pos="5381280"/>
                <a:tab algn="l" pos="5830560"/>
                <a:tab algn="l" pos="6283080"/>
                <a:tab algn="l" pos="6729120"/>
                <a:tab algn="l" pos="7178400"/>
                <a:tab algn="l" pos="7627680"/>
                <a:tab algn="l" pos="8076960"/>
                <a:tab algn="l" pos="8526240"/>
                <a:tab algn="l" pos="8975520"/>
                <a:tab algn="l" pos="8976960"/>
                <a:tab algn="l" pos="9426240"/>
                <a:tab algn="l" pos="9875520"/>
                <a:tab algn="l" pos="10324800"/>
                <a:tab algn="l" pos="10774080"/>
                <a:tab algn="l" pos="10775880"/>
                <a:tab algn="l" pos="10777320"/>
                <a:tab algn="l" pos="10779120"/>
                <a:tab algn="l" pos="10780560"/>
                <a:tab algn="l" pos="10782000"/>
              </a:tabLst>
            </a:pP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marL="342720" indent="-333360">
              <a:lnSpc>
                <a:spcPct val="100000"/>
              </a:lnSpc>
              <a:spcBef>
                <a:spcPts val="825"/>
              </a:spcBef>
              <a:spcAft>
                <a:spcPts val="23"/>
              </a:spcAft>
              <a:tabLst>
                <a:tab algn="l" pos="0"/>
                <a:tab algn="l" pos="339480"/>
                <a:tab algn="l" pos="439560"/>
                <a:tab algn="l" pos="888840"/>
                <a:tab algn="l" pos="1338120"/>
                <a:tab algn="l" pos="1787400"/>
                <a:tab algn="l" pos="2236680"/>
                <a:tab algn="l" pos="2685960"/>
                <a:tab algn="l" pos="3135240"/>
                <a:tab algn="l" pos="3584520"/>
                <a:tab algn="l" pos="4033800"/>
                <a:tab algn="l" pos="4483080"/>
                <a:tab algn="l" pos="4932360"/>
                <a:tab algn="l" pos="5381280"/>
                <a:tab algn="l" pos="5830560"/>
                <a:tab algn="l" pos="6283080"/>
                <a:tab algn="l" pos="6729120"/>
                <a:tab algn="l" pos="7178400"/>
                <a:tab algn="l" pos="7627680"/>
                <a:tab algn="l" pos="8076960"/>
                <a:tab algn="l" pos="8526240"/>
                <a:tab algn="l" pos="8975520"/>
                <a:tab algn="l" pos="8976960"/>
                <a:tab algn="l" pos="9426240"/>
                <a:tab algn="l" pos="9875520"/>
                <a:tab algn="l" pos="10324800"/>
                <a:tab algn="l" pos="10774080"/>
                <a:tab algn="l" pos="10775880"/>
                <a:tab algn="l" pos="10777320"/>
                <a:tab algn="l" pos="10779120"/>
                <a:tab algn="l" pos="10780560"/>
                <a:tab algn="l" pos="10782000"/>
              </a:tabLst>
            </a:pP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marL="342720" indent="-333360">
              <a:lnSpc>
                <a:spcPct val="100000"/>
              </a:lnSpc>
              <a:spcBef>
                <a:spcPts val="825"/>
              </a:spcBef>
              <a:spcAft>
                <a:spcPts val="23"/>
              </a:spcAft>
              <a:tabLst>
                <a:tab algn="l" pos="0"/>
                <a:tab algn="l" pos="339480"/>
                <a:tab algn="l" pos="439560"/>
                <a:tab algn="l" pos="888840"/>
                <a:tab algn="l" pos="1338120"/>
                <a:tab algn="l" pos="1787400"/>
                <a:tab algn="l" pos="2236680"/>
                <a:tab algn="l" pos="2685960"/>
                <a:tab algn="l" pos="3135240"/>
                <a:tab algn="l" pos="3584520"/>
                <a:tab algn="l" pos="4033800"/>
                <a:tab algn="l" pos="4483080"/>
                <a:tab algn="l" pos="4932360"/>
                <a:tab algn="l" pos="5381280"/>
                <a:tab algn="l" pos="5830560"/>
                <a:tab algn="l" pos="6283080"/>
                <a:tab algn="l" pos="6729120"/>
                <a:tab algn="l" pos="7178400"/>
                <a:tab algn="l" pos="7627680"/>
                <a:tab algn="l" pos="8076960"/>
                <a:tab algn="l" pos="8526240"/>
                <a:tab algn="l" pos="8975520"/>
                <a:tab algn="l" pos="8976960"/>
                <a:tab algn="l" pos="9426240"/>
                <a:tab algn="l" pos="9875520"/>
                <a:tab algn="l" pos="10324800"/>
                <a:tab algn="l" pos="10774080"/>
                <a:tab algn="l" pos="10775880"/>
                <a:tab algn="l" pos="10777320"/>
                <a:tab algn="l" pos="10779120"/>
                <a:tab algn="l" pos="10780560"/>
                <a:tab algn="l" pos="10782000"/>
              </a:tabLst>
            </a:pP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" name=""/>
          <p:cNvSpPr/>
          <p:nvPr/>
        </p:nvSpPr>
        <p:spPr>
          <a:xfrm>
            <a:off x="4573440" y="85680"/>
            <a:ext cx="4426200" cy="2362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ffff66"/>
              </a:gs>
              <a:gs pos="100000">
                <a:srgbClr val="996633"/>
              </a:gs>
            </a:gsLst>
            <a:lin ang="2700000"/>
          </a:gra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noAutofit/>
          </a:bodyPr>
          <a:p>
            <a:pPr marL="342720" indent="-333360">
              <a:spcBef>
                <a:spcPts val="825"/>
              </a:spcBef>
              <a:spcAft>
                <a:spcPts val="23"/>
              </a:spcAft>
              <a:tabLst>
                <a:tab algn="l" pos="0"/>
                <a:tab algn="l" pos="339480"/>
                <a:tab algn="l" pos="787320"/>
                <a:tab algn="l" pos="1236600"/>
                <a:tab algn="l" pos="1685880"/>
                <a:tab algn="l" pos="2135160"/>
                <a:tab algn="l" pos="2584440"/>
                <a:tab algn="l" pos="3033360"/>
                <a:tab algn="l" pos="3482640"/>
                <a:tab algn="l" pos="3931920"/>
                <a:tab algn="l" pos="4381200"/>
                <a:tab algn="l" pos="4830480"/>
                <a:tab algn="l" pos="5279760"/>
                <a:tab algn="l" pos="5729040"/>
                <a:tab algn="l" pos="6178320"/>
                <a:tab algn="l" pos="6629400"/>
                <a:tab algn="l" pos="7076880"/>
                <a:tab algn="l" pos="7526160"/>
                <a:tab algn="l" pos="7975440"/>
                <a:tab algn="l" pos="8424720"/>
                <a:tab algn="l" pos="8874000"/>
                <a:tab algn="l" pos="9323280"/>
                <a:tab algn="l" pos="9431280"/>
                <a:tab algn="l" pos="9880560"/>
                <a:tab algn="l" pos="10329840"/>
                <a:tab algn="l" pos="10779120"/>
                <a:tab algn="l" pos="10780560"/>
                <a:tab algn="l" pos="10782000"/>
              </a:tabLst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Гравитация является </a:t>
            </a:r>
            <a:r>
              <a:rPr b="1" lang="ru-RU" sz="2800" spc="-1" strike="noStrike">
                <a:solidFill>
                  <a:srgbClr val="c9211e"/>
                </a:solidFill>
                <a:latin typeface="Arial"/>
              </a:rPr>
              <a:t>самым слабым</a:t>
            </a: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 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marL="342720" indent="-333360">
              <a:spcBef>
                <a:spcPts val="825"/>
              </a:spcBef>
              <a:spcAft>
                <a:spcPts val="23"/>
              </a:spcAft>
              <a:tabLst>
                <a:tab algn="l" pos="0"/>
                <a:tab algn="l" pos="339480"/>
                <a:tab algn="l" pos="787320"/>
                <a:tab algn="l" pos="1236600"/>
                <a:tab algn="l" pos="1685880"/>
                <a:tab algn="l" pos="2135160"/>
                <a:tab algn="l" pos="2584440"/>
                <a:tab algn="l" pos="3033360"/>
                <a:tab algn="l" pos="3482640"/>
                <a:tab algn="l" pos="3931920"/>
                <a:tab algn="l" pos="4381200"/>
                <a:tab algn="l" pos="4830480"/>
                <a:tab algn="l" pos="5279760"/>
                <a:tab algn="l" pos="5729040"/>
                <a:tab algn="l" pos="6178320"/>
                <a:tab algn="l" pos="6629400"/>
                <a:tab algn="l" pos="7076880"/>
                <a:tab algn="l" pos="7526160"/>
                <a:tab algn="l" pos="7975440"/>
                <a:tab algn="l" pos="8424720"/>
                <a:tab algn="l" pos="8874000"/>
                <a:tab algn="l" pos="9323280"/>
                <a:tab algn="l" pos="9431280"/>
                <a:tab algn="l" pos="9880560"/>
                <a:tab algn="l" pos="10329840"/>
                <a:tab algn="l" pos="10779120"/>
                <a:tab algn="l" pos="10780560"/>
                <a:tab algn="l" pos="10782000"/>
              </a:tabLst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из четырех типов </a:t>
            </a:r>
            <a:r>
              <a:rPr b="1" lang="ru-RU" sz="2800" spc="-1" strike="noStrike">
                <a:solidFill>
                  <a:srgbClr val="0000ff"/>
                </a:solidFill>
                <a:latin typeface="Arial"/>
              </a:rPr>
              <a:t>фундаментальных</a:t>
            </a: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 взаимодействий. 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marL="342720" indent="-333360">
              <a:spcBef>
                <a:spcPts val="825"/>
              </a:spcBef>
              <a:spcAft>
                <a:spcPts val="23"/>
              </a:spcAft>
              <a:tabLst>
                <a:tab algn="l" pos="0"/>
                <a:tab algn="l" pos="339480"/>
                <a:tab algn="l" pos="787320"/>
                <a:tab algn="l" pos="1236600"/>
                <a:tab algn="l" pos="1685880"/>
                <a:tab algn="l" pos="2135160"/>
                <a:tab algn="l" pos="2584440"/>
                <a:tab algn="l" pos="3033360"/>
                <a:tab algn="l" pos="3482640"/>
                <a:tab algn="l" pos="3931920"/>
                <a:tab algn="l" pos="4381200"/>
                <a:tab algn="l" pos="4830480"/>
                <a:tab algn="l" pos="5279760"/>
                <a:tab algn="l" pos="5729040"/>
                <a:tab algn="l" pos="6178320"/>
                <a:tab algn="l" pos="6629400"/>
                <a:tab algn="l" pos="7076880"/>
                <a:tab algn="l" pos="7526160"/>
                <a:tab algn="l" pos="7975440"/>
                <a:tab algn="l" pos="8424720"/>
                <a:tab algn="l" pos="8874000"/>
                <a:tab algn="l" pos="9323280"/>
                <a:tab algn="l" pos="9431280"/>
                <a:tab algn="l" pos="9880560"/>
                <a:tab algn="l" pos="10329840"/>
                <a:tab algn="l" pos="10779120"/>
                <a:tab algn="l" pos="10780560"/>
                <a:tab algn="l" pos="10782000"/>
              </a:tabLst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9" name=""/>
          <p:cNvSpPr/>
          <p:nvPr/>
        </p:nvSpPr>
        <p:spPr>
          <a:xfrm>
            <a:off x="5113440" y="3959280"/>
            <a:ext cx="4425840" cy="2700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noAutofit/>
          </a:bodyPr>
          <a:p>
            <a:pPr marL="342720" indent="-333360">
              <a:spcBef>
                <a:spcPts val="825"/>
              </a:spcBef>
              <a:spcAft>
                <a:spcPts val="23"/>
              </a:spcAft>
              <a:tabLst>
                <a:tab algn="l" pos="0"/>
                <a:tab algn="l" pos="339480"/>
                <a:tab algn="l" pos="787320"/>
                <a:tab algn="l" pos="1236600"/>
                <a:tab algn="l" pos="1685880"/>
                <a:tab algn="l" pos="2135160"/>
                <a:tab algn="l" pos="2584440"/>
                <a:tab algn="l" pos="3033360"/>
                <a:tab algn="l" pos="3482640"/>
                <a:tab algn="l" pos="3931920"/>
                <a:tab algn="l" pos="4381200"/>
                <a:tab algn="l" pos="4830480"/>
                <a:tab algn="l" pos="5279760"/>
                <a:tab algn="l" pos="5729040"/>
                <a:tab algn="l" pos="6178320"/>
                <a:tab algn="l" pos="6629400"/>
                <a:tab algn="l" pos="7076880"/>
                <a:tab algn="l" pos="7526160"/>
                <a:tab algn="l" pos="7975440"/>
                <a:tab algn="l" pos="8424720"/>
                <a:tab algn="l" pos="8874000"/>
                <a:tab algn="l" pos="9323280"/>
                <a:tab algn="l" pos="9431280"/>
                <a:tab algn="l" pos="9880560"/>
                <a:tab algn="l" pos="10329840"/>
                <a:tab algn="l" pos="10779120"/>
                <a:tab algn="l" pos="10780560"/>
                <a:tab algn="l" pos="10782000"/>
              </a:tabLst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marL="342720" indent="-333360">
              <a:spcBef>
                <a:spcPts val="825"/>
              </a:spcBef>
              <a:spcAft>
                <a:spcPts val="23"/>
              </a:spcAft>
              <a:tabLst>
                <a:tab algn="l" pos="0"/>
                <a:tab algn="l" pos="339480"/>
                <a:tab algn="l" pos="787320"/>
                <a:tab algn="l" pos="1236600"/>
                <a:tab algn="l" pos="1685880"/>
                <a:tab algn="l" pos="2135160"/>
                <a:tab algn="l" pos="2584440"/>
                <a:tab algn="l" pos="3033360"/>
                <a:tab algn="l" pos="3482640"/>
                <a:tab algn="l" pos="3931920"/>
                <a:tab algn="l" pos="4381200"/>
                <a:tab algn="l" pos="4830480"/>
                <a:tab algn="l" pos="5279760"/>
                <a:tab algn="l" pos="5729040"/>
                <a:tab algn="l" pos="6178320"/>
                <a:tab algn="l" pos="6629400"/>
                <a:tab algn="l" pos="7076880"/>
                <a:tab algn="l" pos="7526160"/>
                <a:tab algn="l" pos="7975440"/>
                <a:tab algn="l" pos="8424720"/>
                <a:tab algn="l" pos="8874000"/>
                <a:tab algn="l" pos="9323280"/>
                <a:tab algn="l" pos="9431280"/>
                <a:tab algn="l" pos="9880560"/>
                <a:tab algn="l" pos="10329840"/>
                <a:tab algn="l" pos="10779120"/>
                <a:tab algn="l" pos="10780560"/>
                <a:tab algn="l" pos="10782000"/>
              </a:tabLst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marL="342720" indent="-333360">
              <a:spcBef>
                <a:spcPts val="825"/>
              </a:spcBef>
              <a:spcAft>
                <a:spcPts val="23"/>
              </a:spcAft>
              <a:tabLst>
                <a:tab algn="l" pos="0"/>
                <a:tab algn="l" pos="339480"/>
                <a:tab algn="l" pos="787320"/>
                <a:tab algn="l" pos="1236600"/>
                <a:tab algn="l" pos="1685880"/>
                <a:tab algn="l" pos="2135160"/>
                <a:tab algn="l" pos="2584440"/>
                <a:tab algn="l" pos="3033360"/>
                <a:tab algn="l" pos="3482640"/>
                <a:tab algn="l" pos="3931920"/>
                <a:tab algn="l" pos="4381200"/>
                <a:tab algn="l" pos="4830480"/>
                <a:tab algn="l" pos="5279760"/>
                <a:tab algn="l" pos="5729040"/>
                <a:tab algn="l" pos="6178320"/>
                <a:tab algn="l" pos="6629400"/>
                <a:tab algn="l" pos="7076880"/>
                <a:tab algn="l" pos="7526160"/>
                <a:tab algn="l" pos="7975440"/>
                <a:tab algn="l" pos="8424720"/>
                <a:tab algn="l" pos="8874000"/>
                <a:tab algn="l" pos="9323280"/>
                <a:tab algn="l" pos="9431280"/>
                <a:tab algn="l" pos="9880560"/>
                <a:tab algn="l" pos="10329840"/>
                <a:tab algn="l" pos="10779120"/>
                <a:tab algn="l" pos="10780560"/>
                <a:tab algn="l" pos="10782000"/>
              </a:tabLst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marL="342720" indent="-333360">
              <a:spcBef>
                <a:spcPts val="825"/>
              </a:spcBef>
              <a:spcAft>
                <a:spcPts val="23"/>
              </a:spcAft>
              <a:tabLst>
                <a:tab algn="l" pos="0"/>
                <a:tab algn="l" pos="339480"/>
                <a:tab algn="l" pos="787320"/>
                <a:tab algn="l" pos="1236600"/>
                <a:tab algn="l" pos="1685880"/>
                <a:tab algn="l" pos="2135160"/>
                <a:tab algn="l" pos="2584440"/>
                <a:tab algn="l" pos="3033360"/>
                <a:tab algn="l" pos="3482640"/>
                <a:tab algn="l" pos="3931920"/>
                <a:tab algn="l" pos="4381200"/>
                <a:tab algn="l" pos="4830480"/>
                <a:tab algn="l" pos="5279760"/>
                <a:tab algn="l" pos="5729040"/>
                <a:tab algn="l" pos="6178320"/>
                <a:tab algn="l" pos="6629400"/>
                <a:tab algn="l" pos="7076880"/>
                <a:tab algn="l" pos="7526160"/>
                <a:tab algn="l" pos="7975440"/>
                <a:tab algn="l" pos="8424720"/>
                <a:tab algn="l" pos="8874000"/>
                <a:tab algn="l" pos="9323280"/>
                <a:tab algn="l" pos="9431280"/>
                <a:tab algn="l" pos="9880560"/>
                <a:tab algn="l" pos="10329840"/>
                <a:tab algn="l" pos="10779120"/>
                <a:tab algn="l" pos="10780560"/>
                <a:tab algn="l" pos="10782000"/>
              </a:tabLst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0" name=""/>
          <p:cNvSpPr/>
          <p:nvPr/>
        </p:nvSpPr>
        <p:spPr>
          <a:xfrm>
            <a:off x="0" y="4248000"/>
            <a:ext cx="3024360" cy="2592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ff9966"/>
              </a:gs>
              <a:gs pos="100000">
                <a:srgbClr val="ff9966">
                  <a:alpha val="0"/>
                </a:srgbClr>
              </a:gs>
            </a:gsLst>
            <a:lin ang="5400000"/>
          </a:gra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noAutofit/>
          </a:bodyPr>
          <a:p>
            <a:pPr>
              <a:lnSpc>
                <a:spcPct val="100000"/>
              </a:lnSpc>
              <a:spcBef>
                <a:spcPts val="23"/>
              </a:spcBef>
              <a:spcAft>
                <a:spcPts val="23"/>
              </a:spcAft>
              <a:tabLst>
                <a:tab algn="l" pos="0"/>
                <a:tab algn="l" pos="339480"/>
                <a:tab algn="l" pos="787320"/>
                <a:tab algn="l" pos="1236600"/>
                <a:tab algn="l" pos="1685880"/>
                <a:tab algn="l" pos="2135160"/>
                <a:tab algn="l" pos="2584440"/>
                <a:tab algn="l" pos="3033360"/>
                <a:tab algn="l" pos="3482640"/>
                <a:tab algn="l" pos="3931920"/>
                <a:tab algn="l" pos="4381200"/>
                <a:tab algn="l" pos="4830480"/>
                <a:tab algn="l" pos="5279760"/>
                <a:tab algn="l" pos="5729040"/>
                <a:tab algn="l" pos="6178320"/>
                <a:tab algn="l" pos="6629400"/>
                <a:tab algn="l" pos="7076880"/>
                <a:tab algn="l" pos="7526160"/>
                <a:tab algn="l" pos="7975440"/>
                <a:tab algn="l" pos="8424720"/>
                <a:tab algn="l" pos="8874000"/>
                <a:tab algn="l" pos="9323280"/>
                <a:tab algn="l" pos="9431280"/>
                <a:tab algn="l" pos="9880560"/>
                <a:tab algn="l" pos="10329840"/>
                <a:tab algn="l" pos="10779120"/>
                <a:tab algn="l" pos="10780560"/>
                <a:tab algn="l" pos="10782000"/>
              </a:tabLst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В приближении </a:t>
            </a:r>
            <a:r>
              <a:rPr b="1" lang="ru-RU" sz="2400" spc="-1" strike="noStrike">
                <a:solidFill>
                  <a:srgbClr val="c9211e"/>
                </a:solidFill>
                <a:latin typeface="Arial"/>
              </a:rPr>
              <a:t>малых скоростей и слабого взаимодействия</a:t>
            </a: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 описывается </a:t>
            </a:r>
            <a:r>
              <a:rPr b="1" lang="ru-RU" sz="2400" spc="-1" strike="noStrike">
                <a:solidFill>
                  <a:srgbClr val="0000ff"/>
                </a:solidFill>
                <a:latin typeface="Arial"/>
              </a:rPr>
              <a:t>теорией тяготения Ньютона</a:t>
            </a: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 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23"/>
              </a:spcBef>
              <a:spcAft>
                <a:spcPts val="23"/>
              </a:spcAft>
              <a:tabLst>
                <a:tab algn="l" pos="0"/>
                <a:tab algn="l" pos="339480"/>
                <a:tab algn="l" pos="787320"/>
                <a:tab algn="l" pos="1236600"/>
                <a:tab algn="l" pos="1685880"/>
                <a:tab algn="l" pos="2135160"/>
                <a:tab algn="l" pos="2584440"/>
                <a:tab algn="l" pos="3033360"/>
                <a:tab algn="l" pos="3482640"/>
                <a:tab algn="l" pos="3931920"/>
                <a:tab algn="l" pos="4381200"/>
                <a:tab algn="l" pos="4830480"/>
                <a:tab algn="l" pos="5279760"/>
                <a:tab algn="l" pos="5729040"/>
                <a:tab algn="l" pos="6178320"/>
                <a:tab algn="l" pos="6629400"/>
                <a:tab algn="l" pos="7076880"/>
                <a:tab algn="l" pos="7526160"/>
                <a:tab algn="l" pos="7975440"/>
                <a:tab algn="l" pos="8424720"/>
                <a:tab algn="l" pos="8874000"/>
                <a:tab algn="l" pos="9323280"/>
                <a:tab algn="l" pos="9431280"/>
                <a:tab algn="l" pos="9880560"/>
                <a:tab algn="l" pos="10329840"/>
                <a:tab algn="l" pos="10779120"/>
                <a:tab algn="l" pos="10780560"/>
                <a:tab algn="l" pos="10782000"/>
              </a:tabLst>
            </a:pP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23"/>
              </a:spcBef>
              <a:spcAft>
                <a:spcPts val="23"/>
              </a:spcAft>
              <a:tabLst>
                <a:tab algn="l" pos="0"/>
                <a:tab algn="l" pos="339480"/>
                <a:tab algn="l" pos="787320"/>
                <a:tab algn="l" pos="1236600"/>
                <a:tab algn="l" pos="1685880"/>
                <a:tab algn="l" pos="2135160"/>
                <a:tab algn="l" pos="2584440"/>
                <a:tab algn="l" pos="3033360"/>
                <a:tab algn="l" pos="3482640"/>
                <a:tab algn="l" pos="3931920"/>
                <a:tab algn="l" pos="4381200"/>
                <a:tab algn="l" pos="4830480"/>
                <a:tab algn="l" pos="5279760"/>
                <a:tab algn="l" pos="5729040"/>
                <a:tab algn="l" pos="6178320"/>
                <a:tab algn="l" pos="6629400"/>
                <a:tab algn="l" pos="7076880"/>
                <a:tab algn="l" pos="7526160"/>
                <a:tab algn="l" pos="7975440"/>
                <a:tab algn="l" pos="8424720"/>
                <a:tab algn="l" pos="8874000"/>
                <a:tab algn="l" pos="9323280"/>
                <a:tab algn="l" pos="9431280"/>
                <a:tab algn="l" pos="9880560"/>
                <a:tab algn="l" pos="10329840"/>
                <a:tab algn="l" pos="10779120"/>
                <a:tab algn="l" pos="10780560"/>
                <a:tab algn="l" pos="10782000"/>
              </a:tabLst>
            </a:pP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23"/>
              </a:spcBef>
              <a:spcAft>
                <a:spcPts val="23"/>
              </a:spcAft>
              <a:tabLst>
                <a:tab algn="l" pos="0"/>
                <a:tab algn="l" pos="339480"/>
                <a:tab algn="l" pos="787320"/>
                <a:tab algn="l" pos="1236600"/>
                <a:tab algn="l" pos="1685880"/>
                <a:tab algn="l" pos="2135160"/>
                <a:tab algn="l" pos="2584440"/>
                <a:tab algn="l" pos="3033360"/>
                <a:tab algn="l" pos="3482640"/>
                <a:tab algn="l" pos="3931920"/>
                <a:tab algn="l" pos="4381200"/>
                <a:tab algn="l" pos="4830480"/>
                <a:tab algn="l" pos="5279760"/>
                <a:tab algn="l" pos="5729040"/>
                <a:tab algn="l" pos="6178320"/>
                <a:tab algn="l" pos="6629400"/>
                <a:tab algn="l" pos="7076880"/>
                <a:tab algn="l" pos="7526160"/>
                <a:tab algn="l" pos="7975440"/>
                <a:tab algn="l" pos="8424720"/>
                <a:tab algn="l" pos="8874000"/>
                <a:tab algn="l" pos="9323280"/>
                <a:tab algn="l" pos="9431280"/>
                <a:tab algn="l" pos="9880560"/>
                <a:tab algn="l" pos="10329840"/>
                <a:tab algn="l" pos="10779120"/>
                <a:tab algn="l" pos="10780560"/>
                <a:tab algn="l" pos="10782000"/>
              </a:tabLst>
            </a:pP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1" name=""/>
          <p:cNvSpPr/>
          <p:nvPr/>
        </p:nvSpPr>
        <p:spPr>
          <a:xfrm>
            <a:off x="6119640" y="2592360"/>
            <a:ext cx="2664000" cy="3456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ffffcc"/>
              </a:gs>
              <a:gs pos="100000">
                <a:srgbClr val="ffffcc">
                  <a:alpha val="0"/>
                </a:srgbClr>
              </a:gs>
            </a:gsLst>
            <a:lin ang="5400000"/>
          </a:gra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noAutofit/>
          </a:bodyPr>
          <a:p>
            <a:pPr marL="342720" indent="-333360">
              <a:spcBef>
                <a:spcPts val="825"/>
              </a:spcBef>
              <a:spcAft>
                <a:spcPts val="23"/>
              </a:spcAft>
              <a:tabLst>
                <a:tab algn="l" pos="0"/>
                <a:tab algn="l" pos="339480"/>
                <a:tab algn="l" pos="787320"/>
                <a:tab algn="l" pos="1236600"/>
                <a:tab algn="l" pos="1685880"/>
                <a:tab algn="l" pos="2135160"/>
                <a:tab algn="l" pos="2584440"/>
                <a:tab algn="l" pos="3033360"/>
                <a:tab algn="l" pos="3482640"/>
                <a:tab algn="l" pos="3931920"/>
                <a:tab algn="l" pos="4381200"/>
                <a:tab algn="l" pos="4830480"/>
                <a:tab algn="l" pos="5279760"/>
                <a:tab algn="l" pos="5729040"/>
                <a:tab algn="l" pos="6178320"/>
                <a:tab algn="l" pos="6629400"/>
                <a:tab algn="l" pos="7076880"/>
                <a:tab algn="l" pos="7526160"/>
                <a:tab algn="l" pos="7975440"/>
                <a:tab algn="l" pos="8424720"/>
                <a:tab algn="l" pos="8874000"/>
                <a:tab algn="l" pos="9323280"/>
                <a:tab algn="l" pos="9431280"/>
                <a:tab algn="l" pos="9880560"/>
                <a:tab algn="l" pos="10329840"/>
                <a:tab algn="l" pos="10779120"/>
                <a:tab algn="l" pos="10780560"/>
                <a:tab algn="l" pos="10782000"/>
              </a:tabLst>
            </a:pPr>
            <a:r>
              <a:rPr b="1" lang="ru-RU" sz="2400" spc="-1" strike="noStrike">
                <a:solidFill>
                  <a:srgbClr val="c9211e"/>
                </a:solidFill>
                <a:latin typeface="Arial"/>
              </a:rPr>
              <a:t>В квантовом пределе</a:t>
            </a: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 переходит в </a:t>
            </a:r>
            <a:r>
              <a:rPr b="1" lang="ru-RU" sz="2400" spc="-1" strike="noStrike">
                <a:solidFill>
                  <a:srgbClr val="0000ff"/>
                </a:solidFill>
                <a:latin typeface="Arial"/>
              </a:rPr>
              <a:t>квантовую теорию гравитации,</a:t>
            </a: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 которая ещё </a:t>
            </a:r>
            <a:r>
              <a:rPr b="1" lang="ru-RU" sz="2400" spc="-1" strike="noStrike">
                <a:solidFill>
                  <a:srgbClr val="669966"/>
                </a:solidFill>
                <a:latin typeface="Arial"/>
              </a:rPr>
              <a:t>полностью не разработана</a:t>
            </a: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.</a:t>
            </a: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 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marL="342720" indent="-333360">
              <a:spcBef>
                <a:spcPts val="825"/>
              </a:spcBef>
              <a:spcAft>
                <a:spcPts val="23"/>
              </a:spcAft>
              <a:tabLst>
                <a:tab algn="l" pos="0"/>
                <a:tab algn="l" pos="339480"/>
                <a:tab algn="l" pos="787320"/>
                <a:tab algn="l" pos="1236600"/>
                <a:tab algn="l" pos="1685880"/>
                <a:tab algn="l" pos="2135160"/>
                <a:tab algn="l" pos="2584440"/>
                <a:tab algn="l" pos="3033360"/>
                <a:tab algn="l" pos="3482640"/>
                <a:tab algn="l" pos="3931920"/>
                <a:tab algn="l" pos="4381200"/>
                <a:tab algn="l" pos="4830480"/>
                <a:tab algn="l" pos="5279760"/>
                <a:tab algn="l" pos="5729040"/>
                <a:tab algn="l" pos="6178320"/>
                <a:tab algn="l" pos="6629400"/>
                <a:tab algn="l" pos="7076880"/>
                <a:tab algn="l" pos="7526160"/>
                <a:tab algn="l" pos="7975440"/>
                <a:tab algn="l" pos="8424720"/>
                <a:tab algn="l" pos="8874000"/>
                <a:tab algn="l" pos="9323280"/>
                <a:tab algn="l" pos="9431280"/>
                <a:tab algn="l" pos="9880560"/>
                <a:tab algn="l" pos="10329840"/>
                <a:tab algn="l" pos="10779120"/>
                <a:tab algn="l" pos="10780560"/>
                <a:tab algn="l" pos="10782000"/>
              </a:tabLst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marL="342720" indent="-333360">
              <a:spcBef>
                <a:spcPts val="825"/>
              </a:spcBef>
              <a:spcAft>
                <a:spcPts val="23"/>
              </a:spcAft>
              <a:tabLst>
                <a:tab algn="l" pos="0"/>
                <a:tab algn="l" pos="339480"/>
                <a:tab algn="l" pos="787320"/>
                <a:tab algn="l" pos="1236600"/>
                <a:tab algn="l" pos="1685880"/>
                <a:tab algn="l" pos="2135160"/>
                <a:tab algn="l" pos="2584440"/>
                <a:tab algn="l" pos="3033360"/>
                <a:tab algn="l" pos="3482640"/>
                <a:tab algn="l" pos="3931920"/>
                <a:tab algn="l" pos="4381200"/>
                <a:tab algn="l" pos="4830480"/>
                <a:tab algn="l" pos="5279760"/>
                <a:tab algn="l" pos="5729040"/>
                <a:tab algn="l" pos="6178320"/>
                <a:tab algn="l" pos="6629400"/>
                <a:tab algn="l" pos="7076880"/>
                <a:tab algn="l" pos="7526160"/>
                <a:tab algn="l" pos="7975440"/>
                <a:tab algn="l" pos="8424720"/>
                <a:tab algn="l" pos="8874000"/>
                <a:tab algn="l" pos="9323280"/>
                <a:tab algn="l" pos="9431280"/>
                <a:tab algn="l" pos="9880560"/>
                <a:tab algn="l" pos="10329840"/>
                <a:tab algn="l" pos="10779120"/>
                <a:tab algn="l" pos="10780560"/>
                <a:tab algn="l" pos="10782000"/>
              </a:tabLst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marL="342720" indent="-333360">
              <a:spcBef>
                <a:spcPts val="825"/>
              </a:spcBef>
              <a:spcAft>
                <a:spcPts val="23"/>
              </a:spcAft>
              <a:tabLst>
                <a:tab algn="l" pos="0"/>
                <a:tab algn="l" pos="339480"/>
                <a:tab algn="l" pos="787320"/>
                <a:tab algn="l" pos="1236600"/>
                <a:tab algn="l" pos="1685880"/>
                <a:tab algn="l" pos="2135160"/>
                <a:tab algn="l" pos="2584440"/>
                <a:tab algn="l" pos="3033360"/>
                <a:tab algn="l" pos="3482640"/>
                <a:tab algn="l" pos="3931920"/>
                <a:tab algn="l" pos="4381200"/>
                <a:tab algn="l" pos="4830480"/>
                <a:tab algn="l" pos="5279760"/>
                <a:tab algn="l" pos="5729040"/>
                <a:tab algn="l" pos="6178320"/>
                <a:tab algn="l" pos="6629400"/>
                <a:tab algn="l" pos="7076880"/>
                <a:tab algn="l" pos="7526160"/>
                <a:tab algn="l" pos="7975440"/>
                <a:tab algn="l" pos="8424720"/>
                <a:tab algn="l" pos="8874000"/>
                <a:tab algn="l" pos="9323280"/>
                <a:tab algn="l" pos="9431280"/>
                <a:tab algn="l" pos="9880560"/>
                <a:tab algn="l" pos="10329840"/>
                <a:tab algn="l" pos="10779120"/>
                <a:tab algn="l" pos="10780560"/>
                <a:tab algn="l" pos="10782000"/>
              </a:tabLst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729fc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" descr=""/>
          <p:cNvPicPr/>
          <p:nvPr/>
        </p:nvPicPr>
        <p:blipFill>
          <a:blip r:embed="rId1"/>
          <a:stretch/>
        </p:blipFill>
        <p:spPr>
          <a:xfrm>
            <a:off x="112680" y="87480"/>
            <a:ext cx="4206960" cy="3512880"/>
          </a:xfrm>
          <a:prstGeom prst="rect">
            <a:avLst/>
          </a:prstGeom>
          <a:ln w="0">
            <a:noFill/>
          </a:ln>
        </p:spPr>
      </p:pic>
      <p:pic>
        <p:nvPicPr>
          <p:cNvPr id="173" name="" descr=""/>
          <p:cNvPicPr/>
          <p:nvPr/>
        </p:nvPicPr>
        <p:blipFill>
          <a:blip r:embed="rId2"/>
          <a:stretch/>
        </p:blipFill>
        <p:spPr>
          <a:xfrm>
            <a:off x="4392720" y="36360"/>
            <a:ext cx="4616280" cy="3132360"/>
          </a:xfrm>
          <a:prstGeom prst="rect">
            <a:avLst/>
          </a:prstGeom>
          <a:ln w="0">
            <a:noFill/>
          </a:ln>
        </p:spPr>
      </p:pic>
      <p:pic>
        <p:nvPicPr>
          <p:cNvPr id="174" name="" descr=""/>
          <p:cNvPicPr/>
          <p:nvPr/>
        </p:nvPicPr>
        <p:blipFill>
          <a:blip r:embed="rId3"/>
          <a:stretch/>
        </p:blipFill>
        <p:spPr>
          <a:xfrm>
            <a:off x="3959280" y="3606840"/>
            <a:ext cx="2160360" cy="2873160"/>
          </a:xfrm>
          <a:prstGeom prst="rect">
            <a:avLst/>
          </a:prstGeom>
          <a:ln w="0">
            <a:noFill/>
          </a:ln>
        </p:spPr>
      </p:pic>
      <p:pic>
        <p:nvPicPr>
          <p:cNvPr id="175" name="" descr=""/>
          <p:cNvPicPr/>
          <p:nvPr/>
        </p:nvPicPr>
        <p:blipFill>
          <a:blip r:embed="rId4"/>
          <a:stretch/>
        </p:blipFill>
        <p:spPr>
          <a:xfrm>
            <a:off x="576360" y="3959280"/>
            <a:ext cx="2700360" cy="1979640"/>
          </a:xfrm>
          <a:prstGeom prst="rect">
            <a:avLst/>
          </a:prstGeom>
          <a:ln w="0">
            <a:noFill/>
          </a:ln>
        </p:spPr>
      </p:pic>
      <p:pic>
        <p:nvPicPr>
          <p:cNvPr id="176" name="" descr=""/>
          <p:cNvPicPr/>
          <p:nvPr/>
        </p:nvPicPr>
        <p:blipFill>
          <a:blip r:embed="rId5"/>
          <a:stretch/>
        </p:blipFill>
        <p:spPr>
          <a:xfrm>
            <a:off x="6335640" y="3600360"/>
            <a:ext cx="2700360" cy="2879640"/>
          </a:xfrm>
          <a:prstGeom prst="rect">
            <a:avLst/>
          </a:prstGeom>
          <a:ln w="0">
            <a:noFill/>
          </a:ln>
        </p:spPr>
      </p:pic>
    </p:spTree>
  </p:cSld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"/>
          <p:cNvSpPr txBox="1"/>
          <p:nvPr/>
        </p:nvSpPr>
        <p:spPr>
          <a:xfrm>
            <a:off x="502920" y="0"/>
            <a:ext cx="8226360" cy="581040"/>
          </a:xfrm>
          <a:prstGeom prst="rect">
            <a:avLst/>
          </a:prstGeom>
          <a:blipFill rotWithShape="0">
            <a:blip r:embed="rId1"/>
            <a:tile/>
          </a:blipFill>
          <a:ln w="0">
            <a:noFill/>
          </a:ln>
        </p:spPr>
        <p:txBody>
          <a:bodyPr lIns="90000" rIns="90000" tIns="46800" bIns="46800" anchor="ctr">
            <a:noAutofit/>
          </a:bodyPr>
          <a:p>
            <a:pPr algn="ctr">
              <a:spcBef>
                <a:spcPts val="23"/>
              </a:spcBef>
              <a:spcAft>
                <a:spcPts val="23"/>
              </a:spcAft>
              <a:tabLst>
                <a:tab algn="l" pos="0"/>
                <a:tab algn="l" pos="444240"/>
                <a:tab algn="l" pos="893520"/>
                <a:tab algn="l" pos="1342800"/>
                <a:tab algn="l" pos="1792080"/>
                <a:tab algn="l" pos="2241360"/>
                <a:tab algn="l" pos="2690640"/>
                <a:tab algn="l" pos="3139920"/>
                <a:tab algn="l" pos="3589200"/>
                <a:tab algn="l" pos="4038480"/>
                <a:tab algn="l" pos="4487760"/>
                <a:tab algn="l" pos="4937040"/>
                <a:tab algn="l" pos="5386320"/>
                <a:tab algn="l" pos="5835600"/>
                <a:tab algn="l" pos="6284880"/>
                <a:tab algn="l" pos="6734160"/>
                <a:tab algn="l" pos="7183080"/>
                <a:tab algn="l" pos="7632360"/>
                <a:tab algn="l" pos="8081640"/>
                <a:tab algn="l" pos="8530920"/>
                <a:tab algn="l" pos="8980200"/>
                <a:tab algn="l" pos="8982000"/>
                <a:tab algn="l" pos="9431280"/>
                <a:tab algn="l" pos="9880560"/>
                <a:tab algn="l" pos="10329840"/>
                <a:tab algn="l" pos="10779120"/>
                <a:tab algn="l" pos="10780560"/>
                <a:tab algn="l" pos="10782000"/>
              </a:tabLst>
            </a:pPr>
            <a:r>
              <a:rPr b="1" lang="ru-RU" sz="3200" spc="-1" strike="noStrike">
                <a:solidFill>
                  <a:srgbClr val="ffffff"/>
                </a:solidFill>
                <a:latin typeface="Arial"/>
              </a:rPr>
              <a:t>Д/З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" name=""/>
          <p:cNvSpPr txBox="1"/>
          <p:nvPr/>
        </p:nvSpPr>
        <p:spPr>
          <a:xfrm>
            <a:off x="141120" y="550440"/>
            <a:ext cx="8856720" cy="6218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>
              <a:spcBef>
                <a:spcPts val="23"/>
              </a:spcBef>
              <a:spcAft>
                <a:spcPts val="23"/>
              </a:spcAft>
              <a:tabLst>
                <a:tab algn="l" pos="0"/>
                <a:tab algn="l" pos="101520"/>
                <a:tab algn="l" pos="550800"/>
                <a:tab algn="l" pos="1000080"/>
                <a:tab algn="l" pos="1449360"/>
                <a:tab algn="l" pos="1898640"/>
                <a:tab algn="l" pos="2347560"/>
                <a:tab algn="l" pos="2796840"/>
                <a:tab algn="l" pos="3246120"/>
                <a:tab algn="l" pos="3695400"/>
                <a:tab algn="l" pos="4144680"/>
                <a:tab algn="l" pos="4593960"/>
                <a:tab algn="l" pos="5043240"/>
                <a:tab algn="l" pos="5492520"/>
                <a:tab algn="l" pos="5943600"/>
                <a:tab algn="l" pos="6391080"/>
                <a:tab algn="l" pos="6840360"/>
                <a:tab algn="l" pos="7289640"/>
                <a:tab algn="l" pos="7738920"/>
                <a:tab algn="l" pos="8188200"/>
                <a:tab algn="l" pos="8637480"/>
                <a:tab algn="l" pos="8982000"/>
                <a:tab algn="l" pos="9431280"/>
                <a:tab algn="l" pos="9880560"/>
                <a:tab algn="l" pos="10329840"/>
                <a:tab algn="l" pos="10779120"/>
                <a:tab algn="l" pos="10780560"/>
                <a:tab algn="l" pos="10782000"/>
              </a:tabLst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1*. Для любой из планет Солнечной системы определите: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marL="207720" indent="-207720">
              <a:spcBef>
                <a:spcPts val="23"/>
              </a:spcBef>
              <a:spcAft>
                <a:spcPts val="23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  <a:tab algn="l" pos="101520"/>
                <a:tab algn="l" pos="550800"/>
                <a:tab algn="l" pos="1000080"/>
                <a:tab algn="l" pos="1449360"/>
                <a:tab algn="l" pos="1898640"/>
                <a:tab algn="l" pos="2347560"/>
                <a:tab algn="l" pos="2796840"/>
                <a:tab algn="l" pos="3246120"/>
                <a:tab algn="l" pos="3695400"/>
                <a:tab algn="l" pos="4144680"/>
                <a:tab algn="l" pos="4593960"/>
                <a:tab algn="l" pos="5043240"/>
                <a:tab algn="l" pos="5492520"/>
                <a:tab algn="l" pos="5943600"/>
                <a:tab algn="l" pos="6391080"/>
                <a:tab algn="l" pos="6840360"/>
                <a:tab algn="l" pos="7289640"/>
                <a:tab algn="l" pos="7738920"/>
                <a:tab algn="l" pos="8188200"/>
                <a:tab algn="l" pos="8637480"/>
                <a:tab algn="l" pos="8982000"/>
                <a:tab algn="l" pos="9431280"/>
                <a:tab algn="l" pos="9880560"/>
                <a:tab algn="l" pos="10329840"/>
                <a:tab algn="l" pos="10779120"/>
                <a:tab algn="l" pos="10780560"/>
                <a:tab algn="l" pos="10782000"/>
              </a:tabLst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во сколько раз отличаются скорости в перегее и апогее,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marL="207720" indent="-207720">
              <a:spcBef>
                <a:spcPts val="23"/>
              </a:spcBef>
              <a:spcAft>
                <a:spcPts val="23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  <a:tab algn="l" pos="101520"/>
                <a:tab algn="l" pos="550800"/>
                <a:tab algn="l" pos="1000080"/>
                <a:tab algn="l" pos="1449360"/>
                <a:tab algn="l" pos="1898640"/>
                <a:tab algn="l" pos="2347560"/>
                <a:tab algn="l" pos="2796840"/>
                <a:tab algn="l" pos="3246120"/>
                <a:tab algn="l" pos="3695400"/>
                <a:tab algn="l" pos="4144680"/>
                <a:tab algn="l" pos="4593960"/>
                <a:tab algn="l" pos="5043240"/>
                <a:tab algn="l" pos="5492520"/>
                <a:tab algn="l" pos="5943600"/>
                <a:tab algn="l" pos="6391080"/>
                <a:tab algn="l" pos="6840360"/>
                <a:tab algn="l" pos="7289640"/>
                <a:tab algn="l" pos="7738920"/>
                <a:tab algn="l" pos="8188200"/>
                <a:tab algn="l" pos="8637480"/>
                <a:tab algn="l" pos="8982000"/>
                <a:tab algn="l" pos="9431280"/>
                <a:tab algn="l" pos="9880560"/>
                <a:tab algn="l" pos="10329840"/>
                <a:tab algn="l" pos="10779120"/>
                <a:tab algn="l" pos="10780560"/>
                <a:tab algn="l" pos="10782000"/>
              </a:tabLst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первую, вторую и третью космическую скорость,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marL="207720" indent="-207720">
              <a:spcBef>
                <a:spcPts val="23"/>
              </a:spcBef>
              <a:spcAft>
                <a:spcPts val="23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  <a:tab algn="l" pos="101520"/>
                <a:tab algn="l" pos="550800"/>
                <a:tab algn="l" pos="1000080"/>
                <a:tab algn="l" pos="1449360"/>
                <a:tab algn="l" pos="1898640"/>
                <a:tab algn="l" pos="2347560"/>
                <a:tab algn="l" pos="2796840"/>
                <a:tab algn="l" pos="3246120"/>
                <a:tab algn="l" pos="3695400"/>
                <a:tab algn="l" pos="4144680"/>
                <a:tab algn="l" pos="4593960"/>
                <a:tab algn="l" pos="5043240"/>
                <a:tab algn="l" pos="5492520"/>
                <a:tab algn="l" pos="5943600"/>
                <a:tab algn="l" pos="6391080"/>
                <a:tab algn="l" pos="6840360"/>
                <a:tab algn="l" pos="7289640"/>
                <a:tab algn="l" pos="7738920"/>
                <a:tab algn="l" pos="8188200"/>
                <a:tab algn="l" pos="8637480"/>
                <a:tab algn="l" pos="8982000"/>
                <a:tab algn="l" pos="9431280"/>
                <a:tab algn="l" pos="9880560"/>
                <a:tab algn="l" pos="10329840"/>
                <a:tab algn="l" pos="10779120"/>
                <a:tab algn="l" pos="10780560"/>
                <a:tab algn="l" pos="10782000"/>
              </a:tabLst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ускорение свободного падения на планете,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marL="207720" indent="-207720">
              <a:spcBef>
                <a:spcPts val="23"/>
              </a:spcBef>
              <a:spcAft>
                <a:spcPts val="23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  <a:tab algn="l" pos="101520"/>
                <a:tab algn="l" pos="550800"/>
                <a:tab algn="l" pos="1000080"/>
                <a:tab algn="l" pos="1449360"/>
                <a:tab algn="l" pos="1898640"/>
                <a:tab algn="l" pos="2347560"/>
                <a:tab algn="l" pos="2796840"/>
                <a:tab algn="l" pos="3246120"/>
                <a:tab algn="l" pos="3695400"/>
                <a:tab algn="l" pos="4144680"/>
                <a:tab algn="l" pos="4593960"/>
                <a:tab algn="l" pos="5043240"/>
                <a:tab algn="l" pos="5492520"/>
                <a:tab algn="l" pos="5943600"/>
                <a:tab algn="l" pos="6391080"/>
                <a:tab algn="l" pos="6840360"/>
                <a:tab algn="l" pos="7289640"/>
                <a:tab algn="l" pos="7738920"/>
                <a:tab algn="l" pos="8188200"/>
                <a:tab algn="l" pos="8637480"/>
                <a:tab algn="l" pos="8982000"/>
                <a:tab algn="l" pos="9431280"/>
                <a:tab algn="l" pos="9880560"/>
                <a:tab algn="l" pos="10329840"/>
                <a:tab algn="l" pos="10779120"/>
                <a:tab algn="l" pos="10780560"/>
                <a:tab algn="l" pos="10782000"/>
              </a:tabLst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среднюю плотность планеты,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marL="207720" indent="-207720">
              <a:spcBef>
                <a:spcPts val="23"/>
              </a:spcBef>
              <a:spcAft>
                <a:spcPts val="23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  <a:tab algn="l" pos="101520"/>
                <a:tab algn="l" pos="550800"/>
                <a:tab algn="l" pos="1000080"/>
                <a:tab algn="l" pos="1449360"/>
                <a:tab algn="l" pos="1898640"/>
                <a:tab algn="l" pos="2347560"/>
                <a:tab algn="l" pos="2796840"/>
                <a:tab algn="l" pos="3246120"/>
                <a:tab algn="l" pos="3695400"/>
                <a:tab algn="l" pos="4144680"/>
                <a:tab algn="l" pos="4593960"/>
                <a:tab algn="l" pos="5043240"/>
                <a:tab algn="l" pos="5492520"/>
                <a:tab algn="l" pos="5943600"/>
                <a:tab algn="l" pos="6391080"/>
                <a:tab algn="l" pos="6840360"/>
                <a:tab algn="l" pos="7289640"/>
                <a:tab algn="l" pos="7738920"/>
                <a:tab algn="l" pos="8188200"/>
                <a:tab algn="l" pos="8637480"/>
                <a:tab algn="l" pos="8982000"/>
                <a:tab algn="l" pos="9431280"/>
                <a:tab algn="l" pos="9880560"/>
                <a:tab algn="l" pos="10329840"/>
                <a:tab algn="l" pos="10779120"/>
                <a:tab algn="l" pos="10780560"/>
                <a:tab algn="l" pos="10782000"/>
              </a:tabLst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ускорение свободного падения, создаваемого Солнцем,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marL="207720" indent="-207720">
              <a:spcBef>
                <a:spcPts val="23"/>
              </a:spcBef>
              <a:spcAft>
                <a:spcPts val="23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  <a:tab algn="l" pos="101520"/>
                <a:tab algn="l" pos="550800"/>
                <a:tab algn="l" pos="1000080"/>
                <a:tab algn="l" pos="1449360"/>
                <a:tab algn="l" pos="1898640"/>
                <a:tab algn="l" pos="2347560"/>
                <a:tab algn="l" pos="2796840"/>
                <a:tab algn="l" pos="3246120"/>
                <a:tab algn="l" pos="3695400"/>
                <a:tab algn="l" pos="4144680"/>
                <a:tab algn="l" pos="4593960"/>
                <a:tab algn="l" pos="5043240"/>
                <a:tab algn="l" pos="5492520"/>
                <a:tab algn="l" pos="5943600"/>
                <a:tab algn="l" pos="6391080"/>
                <a:tab algn="l" pos="6840360"/>
                <a:tab algn="l" pos="7289640"/>
                <a:tab algn="l" pos="7738920"/>
                <a:tab algn="l" pos="8188200"/>
                <a:tab algn="l" pos="8637480"/>
                <a:tab algn="l" pos="8982000"/>
                <a:tab algn="l" pos="9431280"/>
                <a:tab algn="l" pos="9880560"/>
                <a:tab algn="l" pos="10329840"/>
                <a:tab algn="l" pos="10779120"/>
                <a:tab algn="l" pos="10780560"/>
                <a:tab algn="l" pos="10782000"/>
              </a:tabLst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среднюю орбитальную скорость, период обращения.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>
              <a:spcBef>
                <a:spcPts val="23"/>
              </a:spcBef>
              <a:spcAft>
                <a:spcPts val="23"/>
              </a:spcAft>
              <a:tabLst>
                <a:tab algn="l" pos="0"/>
                <a:tab algn="l" pos="101520"/>
                <a:tab algn="l" pos="550800"/>
                <a:tab algn="l" pos="1000080"/>
                <a:tab algn="l" pos="1449360"/>
                <a:tab algn="l" pos="1898640"/>
                <a:tab algn="l" pos="2347560"/>
                <a:tab algn="l" pos="2796840"/>
                <a:tab algn="l" pos="3246120"/>
                <a:tab algn="l" pos="3695400"/>
                <a:tab algn="l" pos="4144680"/>
                <a:tab algn="l" pos="4593960"/>
                <a:tab algn="l" pos="5043240"/>
                <a:tab algn="l" pos="5492520"/>
                <a:tab algn="l" pos="5943600"/>
                <a:tab algn="l" pos="6391080"/>
                <a:tab algn="l" pos="6840360"/>
                <a:tab algn="l" pos="7289640"/>
                <a:tab algn="l" pos="7738920"/>
                <a:tab algn="l" pos="8188200"/>
                <a:tab algn="l" pos="8637480"/>
                <a:tab algn="l" pos="8982000"/>
                <a:tab algn="l" pos="9431280"/>
                <a:tab algn="l" pos="9880560"/>
                <a:tab algn="l" pos="10329840"/>
                <a:tab algn="l" pos="10779120"/>
                <a:tab algn="l" pos="10780560"/>
                <a:tab algn="l" pos="10782000"/>
              </a:tabLst>
            </a:pPr>
            <a:r>
              <a:rPr b="1" lang="ru-RU" sz="2400" spc="-1" strike="noStrike">
                <a:solidFill>
                  <a:srgbClr val="000000"/>
                </a:solidFill>
                <a:latin typeface="Arial"/>
              </a:rPr>
              <a:t>Знаете: </a:t>
            </a:r>
            <a:r>
              <a:rPr b="0" i="1" lang="ru-RU" sz="2400" spc="-1" strike="noStrike">
                <a:solidFill>
                  <a:srgbClr val="000000"/>
                </a:solidFill>
                <a:latin typeface="Arial"/>
              </a:rPr>
              <a:t>массу планеты, массу Солнца, радиус планеты, расстояние до Солнца.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>
              <a:spcBef>
                <a:spcPts val="23"/>
              </a:spcBef>
              <a:spcAft>
                <a:spcPts val="23"/>
              </a:spcAft>
              <a:tabLst>
                <a:tab algn="l" pos="0"/>
                <a:tab algn="l" pos="101520"/>
                <a:tab algn="l" pos="550800"/>
                <a:tab algn="l" pos="1000080"/>
                <a:tab algn="l" pos="1449360"/>
                <a:tab algn="l" pos="1898640"/>
                <a:tab algn="l" pos="2347560"/>
                <a:tab algn="l" pos="2796840"/>
                <a:tab algn="l" pos="3246120"/>
                <a:tab algn="l" pos="3695400"/>
                <a:tab algn="l" pos="4144680"/>
                <a:tab algn="l" pos="4593960"/>
                <a:tab algn="l" pos="5043240"/>
                <a:tab algn="l" pos="5492520"/>
                <a:tab algn="l" pos="5943600"/>
                <a:tab algn="l" pos="6391080"/>
                <a:tab algn="l" pos="6840360"/>
                <a:tab algn="l" pos="7289640"/>
                <a:tab algn="l" pos="7738920"/>
                <a:tab algn="l" pos="8188200"/>
                <a:tab algn="l" pos="8637480"/>
                <a:tab algn="l" pos="8982000"/>
                <a:tab algn="l" pos="9431280"/>
                <a:tab algn="l" pos="9880560"/>
                <a:tab algn="l" pos="10329840"/>
                <a:tab algn="l" pos="10779120"/>
                <a:tab algn="l" pos="10780560"/>
                <a:tab algn="l" pos="10782000"/>
              </a:tabLst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2*.Почему Г. Кавендиша называют «человек, взвесивший землю»? Обоснуйте это вычислениями.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>
              <a:spcBef>
                <a:spcPts val="23"/>
              </a:spcBef>
              <a:spcAft>
                <a:spcPts val="23"/>
              </a:spcAft>
              <a:tabLst>
                <a:tab algn="l" pos="0"/>
                <a:tab algn="l" pos="101520"/>
                <a:tab algn="l" pos="550800"/>
                <a:tab algn="l" pos="1000080"/>
                <a:tab algn="l" pos="1449360"/>
                <a:tab algn="l" pos="1898640"/>
                <a:tab algn="l" pos="2347560"/>
                <a:tab algn="l" pos="2796840"/>
                <a:tab algn="l" pos="3246120"/>
                <a:tab algn="l" pos="3695400"/>
                <a:tab algn="l" pos="4144680"/>
                <a:tab algn="l" pos="4593960"/>
                <a:tab algn="l" pos="5043240"/>
                <a:tab algn="l" pos="5492520"/>
                <a:tab algn="l" pos="5943600"/>
                <a:tab algn="l" pos="6391080"/>
                <a:tab algn="l" pos="6840360"/>
                <a:tab algn="l" pos="7289640"/>
                <a:tab algn="l" pos="7738920"/>
                <a:tab algn="l" pos="8188200"/>
                <a:tab algn="l" pos="8637480"/>
                <a:tab algn="l" pos="8982000"/>
                <a:tab algn="l" pos="9431280"/>
                <a:tab algn="l" pos="9880560"/>
                <a:tab algn="l" pos="10329840"/>
                <a:tab algn="l" pos="10779120"/>
                <a:tab algn="l" pos="10780560"/>
                <a:tab algn="l" pos="10782000"/>
              </a:tabLst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3*. Как определили массу Солнца.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>
              <a:spcBef>
                <a:spcPts val="23"/>
              </a:spcBef>
              <a:spcAft>
                <a:spcPts val="23"/>
              </a:spcAft>
              <a:tabLst>
                <a:tab algn="l" pos="0"/>
                <a:tab algn="l" pos="101520"/>
                <a:tab algn="l" pos="550800"/>
                <a:tab algn="l" pos="1000080"/>
                <a:tab algn="l" pos="1449360"/>
                <a:tab algn="l" pos="1898640"/>
                <a:tab algn="l" pos="2347560"/>
                <a:tab algn="l" pos="2796840"/>
                <a:tab algn="l" pos="3246120"/>
                <a:tab algn="l" pos="3695400"/>
                <a:tab algn="l" pos="4144680"/>
                <a:tab algn="l" pos="4593960"/>
                <a:tab algn="l" pos="5043240"/>
                <a:tab algn="l" pos="5492520"/>
                <a:tab algn="l" pos="5943600"/>
                <a:tab algn="l" pos="6391080"/>
                <a:tab algn="l" pos="6840360"/>
                <a:tab algn="l" pos="7289640"/>
                <a:tab algn="l" pos="7738920"/>
                <a:tab algn="l" pos="8188200"/>
                <a:tab algn="l" pos="8637480"/>
                <a:tab algn="l" pos="8982000"/>
                <a:tab algn="l" pos="9431280"/>
                <a:tab algn="l" pos="9880560"/>
                <a:tab algn="l" pos="10329840"/>
                <a:tab algn="l" pos="10779120"/>
                <a:tab algn="l" pos="10780560"/>
                <a:tab algn="l" pos="10782000"/>
              </a:tabLst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4*.Выведите из закона Всемирного тяготения третий закон Ньютона и на основании этого докажите, что законы Кеплера –  частный случай закона Всемирного тяготения.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>
              <a:spcBef>
                <a:spcPts val="23"/>
              </a:spcBef>
              <a:spcAft>
                <a:spcPts val="23"/>
              </a:spcAft>
              <a:tabLst>
                <a:tab algn="l" pos="0"/>
                <a:tab algn="l" pos="101520"/>
                <a:tab algn="l" pos="550800"/>
                <a:tab algn="l" pos="1000080"/>
                <a:tab algn="l" pos="1449360"/>
                <a:tab algn="l" pos="1898640"/>
                <a:tab algn="l" pos="2347560"/>
                <a:tab algn="l" pos="2796840"/>
                <a:tab algn="l" pos="3246120"/>
                <a:tab algn="l" pos="3695400"/>
                <a:tab algn="l" pos="4144680"/>
                <a:tab algn="l" pos="4593960"/>
                <a:tab algn="l" pos="5043240"/>
                <a:tab algn="l" pos="5492520"/>
                <a:tab algn="l" pos="5943600"/>
                <a:tab algn="l" pos="6391080"/>
                <a:tab algn="l" pos="6840360"/>
                <a:tab algn="l" pos="7289640"/>
                <a:tab algn="l" pos="7738920"/>
                <a:tab algn="l" pos="8188200"/>
                <a:tab algn="l" pos="8637480"/>
                <a:tab algn="l" pos="8982000"/>
                <a:tab algn="l" pos="9431280"/>
                <a:tab algn="l" pos="9880560"/>
                <a:tab algn="l" pos="10329840"/>
                <a:tab algn="l" pos="10779120"/>
                <a:tab algn="l" pos="10780560"/>
                <a:tab algn="l" pos="10782000"/>
              </a:tabLst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5*. Особенности орбит Урана и Нептуна.  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6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" descr=""/>
          <p:cNvPicPr/>
          <p:nvPr/>
        </p:nvPicPr>
        <p:blipFill>
          <a:blip r:embed="rId1"/>
          <a:stretch/>
        </p:blipFill>
        <p:spPr>
          <a:xfrm>
            <a:off x="179280" y="0"/>
            <a:ext cx="9899640" cy="7380360"/>
          </a:xfrm>
          <a:prstGeom prst="rect">
            <a:avLst/>
          </a:prstGeom>
          <a:ln w="0">
            <a:noFill/>
          </a:ln>
        </p:spPr>
      </p:pic>
    </p:spTree>
  </p:cSld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729fc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" descr=""/>
          <p:cNvPicPr/>
          <p:nvPr/>
        </p:nvPicPr>
        <p:blipFill>
          <a:blip r:embed="rId1"/>
          <a:stretch/>
        </p:blipFill>
        <p:spPr>
          <a:xfrm>
            <a:off x="96840" y="-15840"/>
            <a:ext cx="4727520" cy="2535120"/>
          </a:xfrm>
          <a:prstGeom prst="rect">
            <a:avLst/>
          </a:prstGeom>
          <a:ln w="0">
            <a:noFill/>
          </a:ln>
        </p:spPr>
      </p:pic>
      <p:pic>
        <p:nvPicPr>
          <p:cNvPr id="179" name="" descr=""/>
          <p:cNvPicPr/>
          <p:nvPr/>
        </p:nvPicPr>
        <p:blipFill>
          <a:blip r:embed="rId2"/>
          <a:stretch/>
        </p:blipFill>
        <p:spPr>
          <a:xfrm>
            <a:off x="108000" y="2735280"/>
            <a:ext cx="4500360" cy="3016080"/>
          </a:xfrm>
          <a:prstGeom prst="rect">
            <a:avLst/>
          </a:prstGeom>
          <a:ln w="0">
            <a:noFill/>
          </a:ln>
        </p:spPr>
      </p:pic>
      <p:pic>
        <p:nvPicPr>
          <p:cNvPr id="180" name="" descr=""/>
          <p:cNvPicPr/>
          <p:nvPr/>
        </p:nvPicPr>
        <p:blipFill>
          <a:blip r:embed="rId3"/>
          <a:stretch/>
        </p:blipFill>
        <p:spPr>
          <a:xfrm>
            <a:off x="5904000" y="0"/>
            <a:ext cx="3060720" cy="4140360"/>
          </a:xfrm>
          <a:prstGeom prst="rect">
            <a:avLst/>
          </a:prstGeom>
          <a:ln w="0">
            <a:noFill/>
          </a:ln>
        </p:spPr>
      </p:pic>
      <p:sp>
        <p:nvSpPr>
          <p:cNvPr id="181" name=""/>
          <p:cNvSpPr/>
          <p:nvPr/>
        </p:nvSpPr>
        <p:spPr>
          <a:xfrm>
            <a:off x="3527280" y="4176720"/>
            <a:ext cx="5975640" cy="2735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marL="342720" indent="-333360" algn="ctr">
              <a:spcBef>
                <a:spcPts val="825"/>
              </a:spcBef>
              <a:spcAft>
                <a:spcPts val="23"/>
              </a:spcAft>
              <a:tabLst>
                <a:tab algn="l" pos="0"/>
                <a:tab algn="l" pos="339480"/>
                <a:tab algn="l" pos="787320"/>
                <a:tab algn="l" pos="1236600"/>
                <a:tab algn="l" pos="1685880"/>
                <a:tab algn="l" pos="2135160"/>
                <a:tab algn="l" pos="2584440"/>
                <a:tab algn="l" pos="3033360"/>
                <a:tab algn="l" pos="3482640"/>
                <a:tab algn="l" pos="3931920"/>
                <a:tab algn="l" pos="4381200"/>
                <a:tab algn="l" pos="4830480"/>
                <a:tab algn="l" pos="5279760"/>
                <a:tab algn="l" pos="5729040"/>
                <a:tab algn="l" pos="6178320"/>
                <a:tab algn="l" pos="6629400"/>
                <a:tab algn="l" pos="7076880"/>
                <a:tab algn="l" pos="7526160"/>
                <a:tab algn="l" pos="7975440"/>
                <a:tab algn="l" pos="8424720"/>
                <a:tab algn="l" pos="8874000"/>
                <a:tab algn="l" pos="9323280"/>
                <a:tab algn="l" pos="9431280"/>
                <a:tab algn="l" pos="9880560"/>
                <a:tab algn="l" pos="10329840"/>
                <a:tab algn="l" pos="10779120"/>
                <a:tab algn="l" pos="10780560"/>
                <a:tab algn="l" pos="10782000"/>
              </a:tabLst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</a:rPr>
              <a:t>Генри Кавендиш 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marL="342720" indent="-333360" algn="ctr">
              <a:spcBef>
                <a:spcPts val="825"/>
              </a:spcBef>
              <a:spcAft>
                <a:spcPts val="23"/>
              </a:spcAft>
              <a:tabLst>
                <a:tab algn="l" pos="0"/>
                <a:tab algn="l" pos="339480"/>
                <a:tab algn="l" pos="787320"/>
                <a:tab algn="l" pos="1236600"/>
                <a:tab algn="l" pos="1685880"/>
                <a:tab algn="l" pos="2135160"/>
                <a:tab algn="l" pos="2584440"/>
                <a:tab algn="l" pos="3033360"/>
                <a:tab algn="l" pos="3482640"/>
                <a:tab algn="l" pos="3931920"/>
                <a:tab algn="l" pos="4381200"/>
                <a:tab algn="l" pos="4830480"/>
                <a:tab algn="l" pos="5279760"/>
                <a:tab algn="l" pos="5729040"/>
                <a:tab algn="l" pos="6178320"/>
                <a:tab algn="l" pos="6629400"/>
                <a:tab algn="l" pos="7076880"/>
                <a:tab algn="l" pos="7526160"/>
                <a:tab algn="l" pos="7975440"/>
                <a:tab algn="l" pos="8424720"/>
                <a:tab algn="l" pos="8874000"/>
                <a:tab algn="l" pos="9323280"/>
                <a:tab algn="l" pos="9431280"/>
                <a:tab algn="l" pos="9880560"/>
                <a:tab algn="l" pos="10329840"/>
                <a:tab algn="l" pos="10779120"/>
                <a:tab algn="l" pos="10780560"/>
                <a:tab algn="l" pos="10782000"/>
              </a:tabLst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</a:rPr>
              <a:t>  </a:t>
            </a:r>
            <a:r>
              <a:rPr b="0" lang="ru-RU" sz="3200" spc="-1" strike="noStrike">
                <a:solidFill>
                  <a:srgbClr val="000000"/>
                </a:solidFill>
                <a:latin typeface="Arial"/>
              </a:rPr>
              <a:t>(1731 — 1810)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marL="342720" indent="-333360" algn="ctr">
              <a:spcBef>
                <a:spcPts val="825"/>
              </a:spcBef>
              <a:spcAft>
                <a:spcPts val="23"/>
              </a:spcAft>
              <a:tabLst>
                <a:tab algn="l" pos="0"/>
                <a:tab algn="l" pos="339480"/>
                <a:tab algn="l" pos="787320"/>
                <a:tab algn="l" pos="1236600"/>
                <a:tab algn="l" pos="1685880"/>
                <a:tab algn="l" pos="2135160"/>
                <a:tab algn="l" pos="2584440"/>
                <a:tab algn="l" pos="3033360"/>
                <a:tab algn="l" pos="3482640"/>
                <a:tab algn="l" pos="3931920"/>
                <a:tab algn="l" pos="4381200"/>
                <a:tab algn="l" pos="4830480"/>
                <a:tab algn="l" pos="5279760"/>
                <a:tab algn="l" pos="5729040"/>
                <a:tab algn="l" pos="6178320"/>
                <a:tab algn="l" pos="6629400"/>
                <a:tab algn="l" pos="7076880"/>
                <a:tab algn="l" pos="7526160"/>
                <a:tab algn="l" pos="7975440"/>
                <a:tab algn="l" pos="8424720"/>
                <a:tab algn="l" pos="8874000"/>
                <a:tab algn="l" pos="9323280"/>
                <a:tab algn="l" pos="9431280"/>
                <a:tab algn="l" pos="9880560"/>
                <a:tab algn="l" pos="10329840"/>
                <a:tab algn="l" pos="10779120"/>
                <a:tab algn="l" pos="10780560"/>
                <a:tab algn="l" pos="10782000"/>
              </a:tabLst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</a:rPr>
              <a:t>британский физик и химик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" descr=""/>
          <p:cNvPicPr/>
          <p:nvPr/>
        </p:nvPicPr>
        <p:blipFill>
          <a:blip r:embed="rId1"/>
          <a:stretch/>
        </p:blipFill>
        <p:spPr>
          <a:xfrm>
            <a:off x="144360" y="216000"/>
            <a:ext cx="8886960" cy="5903640"/>
          </a:xfrm>
          <a:prstGeom prst="rect">
            <a:avLst/>
          </a:prstGeom>
          <a:ln w="0">
            <a:noFill/>
          </a:ln>
        </p:spPr>
      </p:pic>
    </p:spTree>
  </p:cSld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" descr=""/>
          <p:cNvPicPr/>
          <p:nvPr/>
        </p:nvPicPr>
        <p:blipFill>
          <a:blip r:embed="rId1"/>
          <a:stretch/>
        </p:blipFill>
        <p:spPr>
          <a:xfrm>
            <a:off x="-216000" y="0"/>
            <a:ext cx="10079280" cy="6327720"/>
          </a:xfrm>
          <a:prstGeom prst="rect">
            <a:avLst/>
          </a:prstGeom>
          <a:ln w="0">
            <a:noFill/>
          </a:ln>
        </p:spPr>
      </p:pic>
    </p:spTree>
  </p:cSld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"/>
          <p:cNvSpPr/>
          <p:nvPr/>
        </p:nvSpPr>
        <p:spPr>
          <a:xfrm>
            <a:off x="1979640" y="268200"/>
            <a:ext cx="6335640" cy="1435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>
              <a:spcBef>
                <a:spcPts val="23"/>
              </a:spcBef>
              <a:spcAft>
                <a:spcPts val="23"/>
              </a:spcAft>
              <a:tabLst>
                <a:tab algn="l" pos="0"/>
                <a:tab algn="l" pos="444240"/>
                <a:tab algn="l" pos="893520"/>
                <a:tab algn="l" pos="1342800"/>
                <a:tab algn="l" pos="1792080"/>
                <a:tab algn="l" pos="2241360"/>
                <a:tab algn="l" pos="2690640"/>
                <a:tab algn="l" pos="3139920"/>
                <a:tab algn="l" pos="3589200"/>
                <a:tab algn="l" pos="4038480"/>
                <a:tab algn="l" pos="4487760"/>
                <a:tab algn="l" pos="4937040"/>
                <a:tab algn="l" pos="5386320"/>
                <a:tab algn="l" pos="5835600"/>
                <a:tab algn="l" pos="6284880"/>
                <a:tab algn="l" pos="6734160"/>
                <a:tab algn="l" pos="7183080"/>
                <a:tab algn="l" pos="7632360"/>
                <a:tab algn="l" pos="8081640"/>
                <a:tab algn="l" pos="8530920"/>
                <a:tab algn="l" pos="8980200"/>
                <a:tab algn="l" pos="8982000"/>
                <a:tab algn="l" pos="9431280"/>
                <a:tab algn="l" pos="9880560"/>
                <a:tab algn="l" pos="10329840"/>
                <a:tab algn="l" pos="10779120"/>
                <a:tab algn="l" pos="10780560"/>
                <a:tab algn="l" pos="10782000"/>
              </a:tabLst>
            </a:pPr>
            <a:r>
              <a:rPr b="0" lang="ru-RU" sz="4400" spc="-1" strike="noStrike">
                <a:solidFill>
                  <a:srgbClr val="000000"/>
                </a:solidFill>
                <a:latin typeface="Arial"/>
              </a:rPr>
              <a:t>«Мощь тяготенья </a:t>
            </a:r>
            <a:br/>
            <a:r>
              <a:rPr b="0" lang="ru-RU" sz="4400" spc="-1" strike="noStrike">
                <a:solidFill>
                  <a:srgbClr val="000000"/>
                </a:solidFill>
                <a:latin typeface="Arial"/>
              </a:rPr>
              <a:t>держит миры....»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85" name="" descr=""/>
          <p:cNvPicPr/>
          <p:nvPr/>
        </p:nvPicPr>
        <p:blipFill>
          <a:blip r:embed="rId1"/>
          <a:stretch/>
        </p:blipFill>
        <p:spPr>
          <a:xfrm>
            <a:off x="179280" y="46080"/>
            <a:ext cx="1800360" cy="1574640"/>
          </a:xfrm>
          <a:prstGeom prst="rect">
            <a:avLst/>
          </a:prstGeom>
          <a:ln w="0">
            <a:noFill/>
          </a:ln>
        </p:spPr>
      </p:pic>
      <p:pic>
        <p:nvPicPr>
          <p:cNvPr id="186" name="" descr=""/>
          <p:cNvPicPr/>
          <p:nvPr/>
        </p:nvPicPr>
        <p:blipFill>
          <a:blip r:embed="rId2"/>
          <a:stretch/>
        </p:blipFill>
        <p:spPr>
          <a:xfrm>
            <a:off x="7397640" y="108000"/>
            <a:ext cx="1603440" cy="1619280"/>
          </a:xfrm>
          <a:prstGeom prst="rect">
            <a:avLst/>
          </a:prstGeom>
          <a:ln w="0">
            <a:noFill/>
          </a:ln>
        </p:spPr>
      </p:pic>
      <p:pic>
        <p:nvPicPr>
          <p:cNvPr id="187" name="" descr=""/>
          <p:cNvPicPr/>
          <p:nvPr/>
        </p:nvPicPr>
        <p:blipFill>
          <a:blip r:embed="rId3"/>
          <a:stretch/>
        </p:blipFill>
        <p:spPr>
          <a:xfrm>
            <a:off x="4464000" y="3876840"/>
            <a:ext cx="4687920" cy="2865240"/>
          </a:xfrm>
          <a:prstGeom prst="rect">
            <a:avLst/>
          </a:prstGeom>
          <a:ln w="0">
            <a:noFill/>
          </a:ln>
        </p:spPr>
      </p:pic>
      <p:pic>
        <p:nvPicPr>
          <p:cNvPr id="188" name="" descr=""/>
          <p:cNvPicPr/>
          <p:nvPr/>
        </p:nvPicPr>
        <p:blipFill>
          <a:blip r:embed="rId4"/>
          <a:stretch/>
        </p:blipFill>
        <p:spPr>
          <a:xfrm>
            <a:off x="360360" y="4608360"/>
            <a:ext cx="4103640" cy="2133720"/>
          </a:xfrm>
          <a:prstGeom prst="rect">
            <a:avLst/>
          </a:prstGeom>
          <a:ln w="0">
            <a:noFill/>
          </a:ln>
        </p:spPr>
      </p:pic>
      <p:pic>
        <p:nvPicPr>
          <p:cNvPr id="189" name="" descr=""/>
          <p:cNvPicPr/>
          <p:nvPr/>
        </p:nvPicPr>
        <p:blipFill>
          <a:blip r:embed="rId5"/>
          <a:stretch/>
        </p:blipFill>
        <p:spPr>
          <a:xfrm>
            <a:off x="4284720" y="1701720"/>
            <a:ext cx="4500360" cy="2340000"/>
          </a:xfrm>
          <a:prstGeom prst="rect">
            <a:avLst/>
          </a:prstGeom>
          <a:ln w="0">
            <a:noFill/>
          </a:ln>
        </p:spPr>
      </p:pic>
      <p:pic>
        <p:nvPicPr>
          <p:cNvPr id="190" name="" descr=""/>
          <p:cNvPicPr/>
          <p:nvPr/>
        </p:nvPicPr>
        <p:blipFill>
          <a:blip r:embed="rId6"/>
          <a:stretch/>
        </p:blipFill>
        <p:spPr>
          <a:xfrm>
            <a:off x="144360" y="1670040"/>
            <a:ext cx="4002120" cy="2649600"/>
          </a:xfrm>
          <a:prstGeom prst="rect">
            <a:avLst/>
          </a:prstGeom>
          <a:ln w="0">
            <a:noFill/>
          </a:ln>
        </p:spPr>
      </p:pic>
    </p:spTree>
  </p:cSld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729fc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" descr=""/>
          <p:cNvPicPr/>
          <p:nvPr/>
        </p:nvPicPr>
        <p:blipFill>
          <a:blip r:embed="rId1"/>
          <a:srcRect l="8311" t="14399" r="8220" b="46955"/>
          <a:stretch/>
        </p:blipFill>
        <p:spPr>
          <a:xfrm>
            <a:off x="1079640" y="0"/>
            <a:ext cx="7630920" cy="1728720"/>
          </a:xfrm>
          <a:prstGeom prst="rect">
            <a:avLst/>
          </a:prstGeom>
          <a:ln w="0">
            <a:noFill/>
          </a:ln>
        </p:spPr>
      </p:pic>
      <p:pic>
        <p:nvPicPr>
          <p:cNvPr id="192" name="" descr=""/>
          <p:cNvPicPr/>
          <p:nvPr/>
        </p:nvPicPr>
        <p:blipFill>
          <a:blip r:embed="rId2"/>
          <a:srcRect l="0" t="0" r="0" b="2772"/>
          <a:stretch/>
        </p:blipFill>
        <p:spPr>
          <a:xfrm>
            <a:off x="0" y="1800360"/>
            <a:ext cx="9144000" cy="5184720"/>
          </a:xfrm>
          <a:prstGeom prst="rect">
            <a:avLst/>
          </a:prstGeom>
          <a:ln w="0">
            <a:noFill/>
          </a:ln>
        </p:spPr>
      </p:pic>
    </p:spTree>
  </p:cSld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6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" descr=""/>
          <p:cNvPicPr/>
          <p:nvPr/>
        </p:nvPicPr>
        <p:blipFill>
          <a:blip r:embed="rId1"/>
          <a:stretch/>
        </p:blipFill>
        <p:spPr>
          <a:xfrm>
            <a:off x="31680" y="901800"/>
            <a:ext cx="9144000" cy="5124240"/>
          </a:xfrm>
          <a:prstGeom prst="rect">
            <a:avLst/>
          </a:prstGeom>
          <a:ln w="0">
            <a:noFill/>
          </a:ln>
        </p:spPr>
      </p:pic>
    </p:spTree>
  </p:cSld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" descr=""/>
          <p:cNvPicPr/>
          <p:nvPr/>
        </p:nvPicPr>
        <p:blipFill>
          <a:blip r:embed="rId1"/>
          <a:srcRect l="5887" t="9778" r="6710" b="7612"/>
          <a:stretch/>
        </p:blipFill>
        <p:spPr>
          <a:xfrm>
            <a:off x="576360" y="287280"/>
            <a:ext cx="7991280" cy="6191280"/>
          </a:xfrm>
          <a:prstGeom prst="rect">
            <a:avLst/>
          </a:prstGeom>
          <a:ln w="0">
            <a:noFill/>
          </a:ln>
        </p:spPr>
      </p:pic>
    </p:spTree>
  </p:cSld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6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" descr=""/>
          <p:cNvPicPr/>
          <p:nvPr/>
        </p:nvPicPr>
        <p:blipFill>
          <a:blip r:embed="rId1"/>
          <a:stretch/>
        </p:blipFill>
        <p:spPr>
          <a:xfrm>
            <a:off x="-71280" y="419040"/>
            <a:ext cx="9144000" cy="5124600"/>
          </a:xfrm>
          <a:prstGeom prst="rect">
            <a:avLst/>
          </a:prstGeom>
          <a:ln w="0">
            <a:noFill/>
          </a:ln>
        </p:spPr>
      </p:pic>
    </p:spTree>
  </p:cSld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6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" descr=""/>
          <p:cNvPicPr/>
          <p:nvPr/>
        </p:nvPicPr>
        <p:blipFill>
          <a:blip r:embed="rId1"/>
          <a:stretch/>
        </p:blipFill>
        <p:spPr>
          <a:xfrm>
            <a:off x="31680" y="901800"/>
            <a:ext cx="9144000" cy="5124240"/>
          </a:xfrm>
          <a:prstGeom prst="rect">
            <a:avLst/>
          </a:prstGeom>
          <a:ln w="0">
            <a:noFill/>
          </a:ln>
        </p:spPr>
      </p:pic>
    </p:spTree>
  </p:cSld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"/>
          <p:cNvSpPr/>
          <p:nvPr/>
        </p:nvSpPr>
        <p:spPr>
          <a:xfrm>
            <a:off x="0" y="476280"/>
            <a:ext cx="9144000" cy="792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spcBef>
                <a:spcPts val="473"/>
              </a:spcBef>
              <a:spcAft>
                <a:spcPts val="23"/>
              </a:spcAft>
              <a:tabLst>
                <a:tab algn="l" pos="0"/>
                <a:tab algn="l" pos="444240"/>
                <a:tab algn="l" pos="893520"/>
                <a:tab algn="l" pos="1342800"/>
                <a:tab algn="l" pos="1792080"/>
                <a:tab algn="l" pos="2241360"/>
                <a:tab algn="l" pos="2690640"/>
                <a:tab algn="l" pos="3139920"/>
                <a:tab algn="l" pos="3589200"/>
                <a:tab algn="l" pos="4038480"/>
                <a:tab algn="l" pos="4487760"/>
                <a:tab algn="l" pos="4937040"/>
                <a:tab algn="l" pos="5386320"/>
                <a:tab algn="l" pos="5835600"/>
                <a:tab algn="l" pos="6284880"/>
                <a:tab algn="l" pos="6734160"/>
                <a:tab algn="l" pos="7183080"/>
                <a:tab algn="l" pos="7632360"/>
                <a:tab algn="l" pos="8081640"/>
                <a:tab algn="l" pos="8530920"/>
                <a:tab algn="l" pos="8980200"/>
                <a:tab algn="l" pos="8982000"/>
                <a:tab algn="l" pos="9431280"/>
                <a:tab algn="l" pos="9880560"/>
                <a:tab algn="l" pos="10329840"/>
                <a:tab algn="l" pos="10779120"/>
                <a:tab algn="l" pos="10780560"/>
                <a:tab algn="l" pos="10782000"/>
              </a:tabLst>
            </a:pPr>
            <a:r>
              <a:rPr b="1" lang="ru-RU" sz="2600" spc="-1" strike="noStrike">
                <a:solidFill>
                  <a:srgbClr val="ff3333"/>
                </a:solidFill>
                <a:latin typeface="Arial"/>
              </a:rPr>
              <a:t>С древнейших времен считалось, </a:t>
            </a:r>
            <a:br/>
            <a:r>
              <a:rPr b="1" lang="ru-RU" sz="2600" spc="-1" strike="noStrike">
                <a:solidFill>
                  <a:srgbClr val="ff3333"/>
                </a:solidFill>
                <a:latin typeface="Arial"/>
              </a:rPr>
              <a:t>что небесные тела движутся по «идеальным кривым» - окружностям.</a:t>
            </a:r>
            <a:br/>
            <a:endParaRPr b="0" lang="ru-RU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" name=""/>
          <p:cNvSpPr/>
          <p:nvPr/>
        </p:nvSpPr>
        <p:spPr>
          <a:xfrm>
            <a:off x="4716360" y="5516640"/>
            <a:ext cx="4283280" cy="885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spcBef>
                <a:spcPts val="1023"/>
              </a:spcBef>
              <a:spcAft>
                <a:spcPts val="23"/>
              </a:spcAft>
              <a:tabLst>
                <a:tab algn="l" pos="0"/>
                <a:tab algn="l" pos="444240"/>
                <a:tab algn="l" pos="893520"/>
                <a:tab algn="l" pos="1342800"/>
                <a:tab algn="l" pos="1792080"/>
                <a:tab algn="l" pos="2241360"/>
                <a:tab algn="l" pos="2690640"/>
                <a:tab algn="l" pos="3139920"/>
                <a:tab algn="l" pos="3589200"/>
                <a:tab algn="l" pos="4038480"/>
                <a:tab algn="l" pos="4487760"/>
                <a:tab algn="l" pos="4937040"/>
                <a:tab algn="l" pos="5386320"/>
                <a:tab algn="l" pos="5835600"/>
                <a:tab algn="l" pos="6284880"/>
                <a:tab algn="l" pos="6734160"/>
                <a:tab algn="l" pos="7183080"/>
                <a:tab algn="l" pos="7632360"/>
                <a:tab algn="l" pos="8081640"/>
                <a:tab algn="l" pos="8530920"/>
                <a:tab algn="l" pos="8980200"/>
                <a:tab algn="l" pos="8982000"/>
                <a:tab algn="l" pos="9431280"/>
                <a:tab algn="l" pos="9880560"/>
                <a:tab algn="l" pos="10329840"/>
                <a:tab algn="l" pos="10779120"/>
                <a:tab algn="l" pos="10780560"/>
                <a:tab algn="l" pos="10782000"/>
              </a:tabLst>
            </a:pPr>
            <a:r>
              <a:rPr b="0" lang="ru-RU" sz="2600" spc="-1" strike="noStrike">
                <a:solidFill>
                  <a:srgbClr val="000000"/>
                </a:solidFill>
                <a:latin typeface="Arial"/>
              </a:rPr>
              <a:t>Геоцентрическая система Птолемея</a:t>
            </a:r>
            <a:endParaRPr b="0" lang="ru-RU" sz="2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9" name="" descr=""/>
          <p:cNvPicPr/>
          <p:nvPr/>
        </p:nvPicPr>
        <p:blipFill>
          <a:blip r:embed="rId1"/>
          <a:stretch/>
        </p:blipFill>
        <p:spPr>
          <a:xfrm>
            <a:off x="4859280" y="1700280"/>
            <a:ext cx="3598920" cy="3598920"/>
          </a:xfrm>
          <a:prstGeom prst="rect">
            <a:avLst/>
          </a:prstGeom>
          <a:ln w="0">
            <a:noFill/>
          </a:ln>
        </p:spPr>
      </p:pic>
      <p:pic>
        <p:nvPicPr>
          <p:cNvPr id="90" name="" descr=""/>
          <p:cNvPicPr/>
          <p:nvPr/>
        </p:nvPicPr>
        <p:blipFill>
          <a:blip r:embed="rId2"/>
          <a:stretch/>
        </p:blipFill>
        <p:spPr>
          <a:xfrm>
            <a:off x="826920" y="1700280"/>
            <a:ext cx="3019680" cy="3672000"/>
          </a:xfrm>
          <a:prstGeom prst="rect">
            <a:avLst/>
          </a:prstGeom>
          <a:ln w="0">
            <a:noFill/>
          </a:ln>
        </p:spPr>
      </p:pic>
      <p:sp>
        <p:nvSpPr>
          <p:cNvPr id="91" name=""/>
          <p:cNvSpPr/>
          <p:nvPr/>
        </p:nvSpPr>
        <p:spPr>
          <a:xfrm>
            <a:off x="250920" y="5516640"/>
            <a:ext cx="3924360" cy="12027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spcBef>
                <a:spcPts val="23"/>
              </a:spcBef>
              <a:spcAft>
                <a:spcPts val="23"/>
              </a:spcAft>
              <a:tabLst>
                <a:tab algn="l" pos="0"/>
                <a:tab algn="l" pos="444240"/>
                <a:tab algn="l" pos="893520"/>
                <a:tab algn="l" pos="1342800"/>
                <a:tab algn="l" pos="1792080"/>
                <a:tab algn="l" pos="2241360"/>
                <a:tab algn="l" pos="2690640"/>
                <a:tab algn="l" pos="3139920"/>
                <a:tab algn="l" pos="3589200"/>
                <a:tab algn="l" pos="4038480"/>
                <a:tab algn="l" pos="4487760"/>
                <a:tab algn="l" pos="4937040"/>
                <a:tab algn="l" pos="5386320"/>
                <a:tab algn="l" pos="5835600"/>
                <a:tab algn="l" pos="6284880"/>
                <a:tab algn="l" pos="6734160"/>
                <a:tab algn="l" pos="7183080"/>
                <a:tab algn="l" pos="7632360"/>
                <a:tab algn="l" pos="8081640"/>
                <a:tab algn="l" pos="8530920"/>
                <a:tab algn="l" pos="8980200"/>
                <a:tab algn="l" pos="8982000"/>
                <a:tab algn="l" pos="9431280"/>
                <a:tab algn="l" pos="9880560"/>
                <a:tab algn="l" pos="10329840"/>
                <a:tab algn="l" pos="10779120"/>
                <a:tab algn="l" pos="10780560"/>
                <a:tab algn="l" pos="10782000"/>
              </a:tabLst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Клавдий Птолемей 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spcBef>
                <a:spcPts val="23"/>
              </a:spcBef>
              <a:spcAft>
                <a:spcPts val="23"/>
              </a:spcAft>
              <a:tabLst>
                <a:tab algn="l" pos="0"/>
                <a:tab algn="l" pos="444240"/>
                <a:tab algn="l" pos="893520"/>
                <a:tab algn="l" pos="1342800"/>
                <a:tab algn="l" pos="1792080"/>
                <a:tab algn="l" pos="2241360"/>
                <a:tab algn="l" pos="2690640"/>
                <a:tab algn="l" pos="3139920"/>
                <a:tab algn="l" pos="3589200"/>
                <a:tab algn="l" pos="4038480"/>
                <a:tab algn="l" pos="4487760"/>
                <a:tab algn="l" pos="4937040"/>
                <a:tab algn="l" pos="5386320"/>
                <a:tab algn="l" pos="5835600"/>
                <a:tab algn="l" pos="6284880"/>
                <a:tab algn="l" pos="6734160"/>
                <a:tab algn="l" pos="7183080"/>
                <a:tab algn="l" pos="7632360"/>
                <a:tab algn="l" pos="8081640"/>
                <a:tab algn="l" pos="8530920"/>
                <a:tab algn="l" pos="8980200"/>
                <a:tab algn="l" pos="8982000"/>
                <a:tab algn="l" pos="9431280"/>
                <a:tab algn="l" pos="9880560"/>
                <a:tab algn="l" pos="10329840"/>
                <a:tab algn="l" pos="10779120"/>
                <a:tab algn="l" pos="10780560"/>
                <a:tab algn="l" pos="10782000"/>
              </a:tabLst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(ок. 90 – ок. 160)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spcBef>
                <a:spcPts val="23"/>
              </a:spcBef>
              <a:spcAft>
                <a:spcPts val="23"/>
              </a:spcAft>
              <a:tabLst>
                <a:tab algn="l" pos="0"/>
                <a:tab algn="l" pos="444240"/>
                <a:tab algn="l" pos="893520"/>
                <a:tab algn="l" pos="1342800"/>
                <a:tab algn="l" pos="1792080"/>
                <a:tab algn="l" pos="2241360"/>
                <a:tab algn="l" pos="2690640"/>
                <a:tab algn="l" pos="3139920"/>
                <a:tab algn="l" pos="3589200"/>
                <a:tab algn="l" pos="4038480"/>
                <a:tab algn="l" pos="4487760"/>
                <a:tab algn="l" pos="4937040"/>
                <a:tab algn="l" pos="5386320"/>
                <a:tab algn="l" pos="5835600"/>
                <a:tab algn="l" pos="6284880"/>
                <a:tab algn="l" pos="6734160"/>
                <a:tab algn="l" pos="7183080"/>
                <a:tab algn="l" pos="7632360"/>
                <a:tab algn="l" pos="8081640"/>
                <a:tab algn="l" pos="8530920"/>
                <a:tab algn="l" pos="8980200"/>
                <a:tab algn="l" pos="8982000"/>
                <a:tab algn="l" pos="9431280"/>
                <a:tab algn="l" pos="9880560"/>
                <a:tab algn="l" pos="10329840"/>
                <a:tab algn="l" pos="10779120"/>
                <a:tab algn="l" pos="10780560"/>
                <a:tab algn="l" pos="10782000"/>
              </a:tabLst>
            </a:pP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" descr=""/>
          <p:cNvPicPr/>
          <p:nvPr/>
        </p:nvPicPr>
        <p:blipFill>
          <a:blip r:embed="rId1"/>
          <a:stretch/>
        </p:blipFill>
        <p:spPr>
          <a:xfrm>
            <a:off x="2879640" y="2911320"/>
            <a:ext cx="4211640" cy="2632320"/>
          </a:xfrm>
          <a:prstGeom prst="rect">
            <a:avLst/>
          </a:prstGeom>
          <a:ln w="0">
            <a:noFill/>
          </a:ln>
        </p:spPr>
      </p:pic>
      <p:sp>
        <p:nvSpPr>
          <p:cNvPr id="198" name=""/>
          <p:cNvSpPr/>
          <p:nvPr/>
        </p:nvSpPr>
        <p:spPr>
          <a:xfrm>
            <a:off x="179280" y="100080"/>
            <a:ext cx="8856720" cy="3180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  <a:spcBef>
                <a:spcPts val="23"/>
              </a:spcBef>
              <a:spcAft>
                <a:spcPts val="23"/>
              </a:spcAft>
              <a:tabLst>
                <a:tab algn="l" pos="0"/>
                <a:tab algn="l" pos="444240"/>
                <a:tab algn="l" pos="893520"/>
                <a:tab algn="l" pos="1342800"/>
                <a:tab algn="l" pos="1792080"/>
                <a:tab algn="l" pos="2241360"/>
                <a:tab algn="l" pos="2690640"/>
                <a:tab algn="l" pos="3139920"/>
                <a:tab algn="l" pos="3589200"/>
                <a:tab algn="l" pos="4038480"/>
                <a:tab algn="l" pos="4487760"/>
                <a:tab algn="l" pos="4937040"/>
                <a:tab algn="l" pos="5386320"/>
                <a:tab algn="l" pos="5835600"/>
                <a:tab algn="l" pos="6284880"/>
                <a:tab algn="l" pos="6734160"/>
                <a:tab algn="l" pos="7183080"/>
                <a:tab algn="l" pos="7632360"/>
                <a:tab algn="l" pos="8081640"/>
                <a:tab algn="l" pos="8530920"/>
                <a:tab algn="l" pos="8980200"/>
                <a:tab algn="l" pos="8982000"/>
                <a:tab algn="l" pos="9431280"/>
                <a:tab algn="l" pos="9880560"/>
                <a:tab algn="l" pos="10329840"/>
                <a:tab algn="l" pos="10779120"/>
                <a:tab algn="l" pos="10780560"/>
                <a:tab algn="l" pos="10782000"/>
              </a:tabLst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Движение планет Солнечной системы не в точности подчиняется законам Кеплера из-за их </a:t>
            </a:r>
            <a:r>
              <a:rPr b="1" lang="ru-RU" sz="2400" spc="-1" strike="noStrike">
                <a:solidFill>
                  <a:srgbClr val="c9211e"/>
                </a:solidFill>
                <a:latin typeface="Arial"/>
              </a:rPr>
              <a:t>взаимодействия не только с Солнцем, но и между собой</a:t>
            </a: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. 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624"/>
              </a:spcBef>
              <a:spcAft>
                <a:spcPts val="23"/>
              </a:spcAft>
              <a:tabLst>
                <a:tab algn="l" pos="0"/>
                <a:tab algn="l" pos="444240"/>
                <a:tab algn="l" pos="893520"/>
                <a:tab algn="l" pos="1342800"/>
                <a:tab algn="l" pos="1792080"/>
                <a:tab algn="l" pos="2241360"/>
                <a:tab algn="l" pos="2690640"/>
                <a:tab algn="l" pos="3139920"/>
                <a:tab algn="l" pos="3589200"/>
                <a:tab algn="l" pos="4038480"/>
                <a:tab algn="l" pos="4487760"/>
                <a:tab algn="l" pos="4937040"/>
                <a:tab algn="l" pos="5386320"/>
                <a:tab algn="l" pos="5835600"/>
                <a:tab algn="l" pos="6284880"/>
                <a:tab algn="l" pos="6734160"/>
                <a:tab algn="l" pos="7183080"/>
                <a:tab algn="l" pos="7632360"/>
                <a:tab algn="l" pos="8081640"/>
                <a:tab algn="l" pos="8530920"/>
                <a:tab algn="l" pos="8980200"/>
                <a:tab algn="l" pos="8982000"/>
                <a:tab algn="l" pos="9431280"/>
                <a:tab algn="l" pos="9880560"/>
                <a:tab algn="l" pos="10329840"/>
                <a:tab algn="l" pos="10779120"/>
                <a:tab algn="l" pos="10780560"/>
                <a:tab algn="l" pos="10782000"/>
              </a:tabLst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Отклонения тел от движения по эллипсам называют </a:t>
            </a:r>
            <a:r>
              <a:rPr b="1" lang="ru-RU" sz="2400" spc="-1" strike="noStrike">
                <a:solidFill>
                  <a:srgbClr val="0000ff"/>
                </a:solidFill>
                <a:latin typeface="Arial"/>
              </a:rPr>
              <a:t>возмущениями</a:t>
            </a: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.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624"/>
              </a:spcBef>
              <a:spcAft>
                <a:spcPts val="23"/>
              </a:spcAft>
              <a:tabLst>
                <a:tab algn="l" pos="0"/>
                <a:tab algn="l" pos="444240"/>
                <a:tab algn="l" pos="893520"/>
                <a:tab algn="l" pos="1342800"/>
                <a:tab algn="l" pos="1792080"/>
                <a:tab algn="l" pos="2241360"/>
                <a:tab algn="l" pos="2690640"/>
                <a:tab algn="l" pos="3139920"/>
                <a:tab algn="l" pos="3589200"/>
                <a:tab algn="l" pos="4038480"/>
                <a:tab algn="l" pos="4487760"/>
                <a:tab algn="l" pos="4937040"/>
                <a:tab algn="l" pos="5386320"/>
                <a:tab algn="l" pos="5835600"/>
                <a:tab algn="l" pos="6284880"/>
                <a:tab algn="l" pos="6734160"/>
                <a:tab algn="l" pos="7183080"/>
                <a:tab algn="l" pos="7632360"/>
                <a:tab algn="l" pos="8081640"/>
                <a:tab algn="l" pos="8530920"/>
                <a:tab algn="l" pos="8980200"/>
                <a:tab algn="l" pos="8982000"/>
                <a:tab algn="l" pos="9431280"/>
                <a:tab algn="l" pos="9880560"/>
                <a:tab algn="l" pos="10329840"/>
                <a:tab algn="l" pos="10779120"/>
                <a:tab algn="l" pos="10780560"/>
                <a:tab algn="l" pos="10782000"/>
              </a:tabLst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Возмущения  невелики, так как масса Солнца гораздо больше массы не только отдельной планеты, но и всех планет в целом. 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9" name=""/>
          <p:cNvSpPr/>
          <p:nvPr/>
        </p:nvSpPr>
        <p:spPr>
          <a:xfrm>
            <a:off x="324000" y="5734080"/>
            <a:ext cx="8675640" cy="118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  <a:spcBef>
                <a:spcPts val="624"/>
              </a:spcBef>
              <a:spcAft>
                <a:spcPts val="23"/>
              </a:spcAft>
              <a:tabLst>
                <a:tab algn="l" pos="0"/>
                <a:tab algn="l" pos="444240"/>
                <a:tab algn="l" pos="893520"/>
                <a:tab algn="l" pos="1342800"/>
                <a:tab algn="l" pos="1792080"/>
                <a:tab algn="l" pos="2241360"/>
                <a:tab algn="l" pos="2690640"/>
                <a:tab algn="l" pos="3139920"/>
                <a:tab algn="l" pos="3589200"/>
                <a:tab algn="l" pos="4038480"/>
                <a:tab algn="l" pos="4487760"/>
                <a:tab algn="l" pos="4937040"/>
                <a:tab algn="l" pos="5386320"/>
                <a:tab algn="l" pos="5835600"/>
                <a:tab algn="l" pos="6284880"/>
                <a:tab algn="l" pos="6734160"/>
                <a:tab algn="l" pos="7183080"/>
                <a:tab algn="l" pos="7632360"/>
                <a:tab algn="l" pos="8081640"/>
                <a:tab algn="l" pos="8530920"/>
                <a:tab algn="l" pos="8980200"/>
                <a:tab algn="l" pos="8982000"/>
                <a:tab algn="l" pos="9431280"/>
                <a:tab algn="l" pos="9880560"/>
                <a:tab algn="l" pos="10329840"/>
                <a:tab algn="l" pos="10779120"/>
                <a:tab algn="l" pos="10780560"/>
                <a:tab algn="l" pos="10782000"/>
              </a:tabLst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Особенно заметны отклонения астероидов и комет при их прохождении вблизи Юпитера, масса которого в 300 раз превышает массу Земли.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" descr=""/>
          <p:cNvPicPr/>
          <p:nvPr/>
        </p:nvPicPr>
        <p:blipFill>
          <a:blip r:embed="rId1"/>
          <a:stretch/>
        </p:blipFill>
        <p:spPr>
          <a:xfrm>
            <a:off x="262080" y="2798640"/>
            <a:ext cx="1603080" cy="1757520"/>
          </a:xfrm>
          <a:prstGeom prst="rect">
            <a:avLst/>
          </a:prstGeom>
          <a:ln w="0">
            <a:noFill/>
          </a:ln>
        </p:spPr>
      </p:pic>
      <p:sp>
        <p:nvSpPr>
          <p:cNvPr id="201" name=""/>
          <p:cNvSpPr/>
          <p:nvPr/>
        </p:nvSpPr>
        <p:spPr>
          <a:xfrm>
            <a:off x="0" y="42840"/>
            <a:ext cx="8353440" cy="456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23"/>
              </a:spcBef>
              <a:spcAft>
                <a:spcPts val="23"/>
              </a:spcAft>
              <a:tabLst>
                <a:tab algn="l" pos="0"/>
                <a:tab algn="l" pos="444240"/>
                <a:tab algn="l" pos="893520"/>
                <a:tab algn="l" pos="1342800"/>
                <a:tab algn="l" pos="1792080"/>
                <a:tab algn="l" pos="2241360"/>
                <a:tab algn="l" pos="2690640"/>
                <a:tab algn="l" pos="3139920"/>
                <a:tab algn="l" pos="3589200"/>
                <a:tab algn="l" pos="4038480"/>
                <a:tab algn="l" pos="4487760"/>
                <a:tab algn="l" pos="4937040"/>
                <a:tab algn="l" pos="5386320"/>
                <a:tab algn="l" pos="5835600"/>
                <a:tab algn="l" pos="6284880"/>
                <a:tab algn="l" pos="6734160"/>
                <a:tab algn="l" pos="7183080"/>
                <a:tab algn="l" pos="7632360"/>
                <a:tab algn="l" pos="8081640"/>
                <a:tab algn="l" pos="8530920"/>
                <a:tab algn="l" pos="8980200"/>
                <a:tab algn="l" pos="8982000"/>
                <a:tab algn="l" pos="9431280"/>
                <a:tab algn="l" pos="9880560"/>
                <a:tab algn="l" pos="10329840"/>
                <a:tab algn="l" pos="10779120"/>
                <a:tab algn="l" pos="10780560"/>
                <a:tab algn="l" pos="10782000"/>
              </a:tabLst>
            </a:pPr>
            <a:r>
              <a:rPr b="0" lang="ru-RU" sz="2400" spc="-1" strike="noStrike">
                <a:solidFill>
                  <a:srgbClr val="c00000"/>
                </a:solidFill>
                <a:latin typeface="Arial"/>
              </a:rPr>
              <a:t>В XIX в. расчёт возмущений позволил открыть  Нептун.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2" name=""/>
          <p:cNvSpPr/>
          <p:nvPr/>
        </p:nvSpPr>
        <p:spPr>
          <a:xfrm>
            <a:off x="1944720" y="581040"/>
            <a:ext cx="5807160" cy="6332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  <a:spcBef>
                <a:spcPts val="624"/>
              </a:spcBef>
              <a:spcAft>
                <a:spcPts val="23"/>
              </a:spcAft>
              <a:tabLst>
                <a:tab algn="l" pos="0"/>
                <a:tab algn="l" pos="444240"/>
                <a:tab algn="l" pos="893520"/>
                <a:tab algn="l" pos="1342800"/>
                <a:tab algn="l" pos="1792080"/>
                <a:tab algn="l" pos="2241360"/>
                <a:tab algn="l" pos="2690640"/>
                <a:tab algn="l" pos="3139920"/>
                <a:tab algn="l" pos="3589200"/>
                <a:tab algn="l" pos="4038480"/>
                <a:tab algn="l" pos="4487760"/>
                <a:tab algn="l" pos="4937040"/>
                <a:tab algn="l" pos="5386320"/>
                <a:tab algn="l" pos="5835600"/>
                <a:tab algn="l" pos="6284880"/>
                <a:tab algn="l" pos="6734160"/>
                <a:tab algn="l" pos="7183080"/>
                <a:tab algn="l" pos="7632360"/>
                <a:tab algn="l" pos="8081640"/>
                <a:tab algn="l" pos="8530920"/>
                <a:tab algn="l" pos="8980200"/>
                <a:tab algn="l" pos="8982000"/>
                <a:tab algn="l" pos="9431280"/>
                <a:tab algn="l" pos="9880560"/>
                <a:tab algn="l" pos="10329840"/>
                <a:tab algn="l" pos="10779120"/>
                <a:tab algn="l" pos="10780560"/>
                <a:tab algn="l" pos="10782000"/>
              </a:tabLst>
            </a:pPr>
            <a:r>
              <a:rPr b="1" i="1" lang="ru-RU" sz="1800" spc="-1" strike="noStrike">
                <a:solidFill>
                  <a:srgbClr val="0000ff"/>
                </a:solidFill>
                <a:latin typeface="Arial"/>
              </a:rPr>
              <a:t>Вильям Гершель</a:t>
            </a:r>
            <a:r>
              <a:rPr b="0" i="1" lang="ru-RU" sz="18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в 1781 г. открыл планету </a:t>
            </a:r>
            <a:r>
              <a:rPr b="0" i="1" lang="ru-RU" sz="1800" spc="-1" strike="noStrike">
                <a:solidFill>
                  <a:srgbClr val="c00000"/>
                </a:solidFill>
                <a:latin typeface="Arial"/>
              </a:rPr>
              <a:t>Уран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. 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422"/>
              </a:spcBef>
              <a:spcAft>
                <a:spcPts val="23"/>
              </a:spcAft>
              <a:tabLst>
                <a:tab algn="l" pos="0"/>
                <a:tab algn="l" pos="444240"/>
                <a:tab algn="l" pos="893520"/>
                <a:tab algn="l" pos="1342800"/>
                <a:tab algn="l" pos="1792080"/>
                <a:tab algn="l" pos="2241360"/>
                <a:tab algn="l" pos="2690640"/>
                <a:tab algn="l" pos="3139920"/>
                <a:tab algn="l" pos="3589200"/>
                <a:tab algn="l" pos="4038480"/>
                <a:tab algn="l" pos="4487760"/>
                <a:tab algn="l" pos="4937040"/>
                <a:tab algn="l" pos="5386320"/>
                <a:tab algn="l" pos="5835600"/>
                <a:tab algn="l" pos="6284880"/>
                <a:tab algn="l" pos="6734160"/>
                <a:tab algn="l" pos="7183080"/>
                <a:tab algn="l" pos="7632360"/>
                <a:tab algn="l" pos="8081640"/>
                <a:tab algn="l" pos="8530920"/>
                <a:tab algn="l" pos="8980200"/>
                <a:tab algn="l" pos="8982000"/>
                <a:tab algn="l" pos="9431280"/>
                <a:tab algn="l" pos="9880560"/>
                <a:tab algn="l" pos="10329840"/>
                <a:tab algn="l" pos="10779120"/>
                <a:tab algn="l" pos="10780560"/>
                <a:tab algn="l" pos="10782000"/>
              </a:tabLst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Даже при учете возмущений со стороны всех известных планет наблюдаемое движение Урана не согласовывалось с расчетным.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422"/>
              </a:spcBef>
              <a:spcAft>
                <a:spcPts val="23"/>
              </a:spcAft>
              <a:tabLst>
                <a:tab algn="l" pos="0"/>
                <a:tab algn="l" pos="444240"/>
                <a:tab algn="l" pos="893520"/>
                <a:tab algn="l" pos="1342800"/>
                <a:tab algn="l" pos="1792080"/>
                <a:tab algn="l" pos="2241360"/>
                <a:tab algn="l" pos="2690640"/>
                <a:tab algn="l" pos="3139920"/>
                <a:tab algn="l" pos="3589200"/>
                <a:tab algn="l" pos="4038480"/>
                <a:tab algn="l" pos="4487760"/>
                <a:tab algn="l" pos="4937040"/>
                <a:tab algn="l" pos="5386320"/>
                <a:tab algn="l" pos="5835600"/>
                <a:tab algn="l" pos="6284880"/>
                <a:tab algn="l" pos="6734160"/>
                <a:tab algn="l" pos="7183080"/>
                <a:tab algn="l" pos="7632360"/>
                <a:tab algn="l" pos="8081640"/>
                <a:tab algn="l" pos="8530920"/>
                <a:tab algn="l" pos="8980200"/>
                <a:tab algn="l" pos="8982000"/>
                <a:tab algn="l" pos="9431280"/>
                <a:tab algn="l" pos="9880560"/>
                <a:tab algn="l" pos="10329840"/>
                <a:tab algn="l" pos="10779120"/>
                <a:tab algn="l" pos="10780560"/>
                <a:tab algn="l" pos="10782000"/>
              </a:tabLst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На основе предположения о наличии еще одной «заурановой» планеты </a:t>
            </a:r>
            <a:r>
              <a:rPr b="1" i="1" lang="ru-RU" sz="1800" spc="-1" strike="noStrike">
                <a:solidFill>
                  <a:srgbClr val="0000ff"/>
                </a:solidFill>
                <a:latin typeface="Arial"/>
              </a:rPr>
              <a:t>Джон Адамс 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в Англии и </a:t>
            </a:r>
            <a:r>
              <a:rPr b="1" i="1" lang="ru-RU" sz="1800" spc="-1" strike="noStrike">
                <a:solidFill>
                  <a:srgbClr val="0000ff"/>
                </a:solidFill>
                <a:latin typeface="Arial"/>
              </a:rPr>
              <a:t>Урбен Леверье</a:t>
            </a:r>
            <a:r>
              <a:rPr b="0" i="1" lang="ru-RU" sz="18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во Франции независимо друг от друга сделали вычисления ее орбиты и положения на небе.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422"/>
              </a:spcBef>
              <a:spcAft>
                <a:spcPts val="23"/>
              </a:spcAft>
              <a:tabLst>
                <a:tab algn="l" pos="0"/>
                <a:tab algn="l" pos="444240"/>
                <a:tab algn="l" pos="893520"/>
                <a:tab algn="l" pos="1342800"/>
                <a:tab algn="l" pos="1792080"/>
                <a:tab algn="l" pos="2241360"/>
                <a:tab algn="l" pos="2690640"/>
                <a:tab algn="l" pos="3139920"/>
                <a:tab algn="l" pos="3589200"/>
                <a:tab algn="l" pos="4038480"/>
                <a:tab algn="l" pos="4487760"/>
                <a:tab algn="l" pos="4937040"/>
                <a:tab algn="l" pos="5386320"/>
                <a:tab algn="l" pos="5835600"/>
                <a:tab algn="l" pos="6284880"/>
                <a:tab algn="l" pos="6734160"/>
                <a:tab algn="l" pos="7183080"/>
                <a:tab algn="l" pos="7632360"/>
                <a:tab algn="l" pos="8081640"/>
                <a:tab algn="l" pos="8530920"/>
                <a:tab algn="l" pos="8980200"/>
                <a:tab algn="l" pos="8982000"/>
                <a:tab algn="l" pos="9431280"/>
                <a:tab algn="l" pos="9880560"/>
                <a:tab algn="l" pos="10329840"/>
                <a:tab algn="l" pos="10779120"/>
                <a:tab algn="l" pos="10780560"/>
                <a:tab algn="l" pos="10782000"/>
              </a:tabLst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На основе расчетов Леверье немецкий астроном </a:t>
            </a:r>
            <a:r>
              <a:rPr b="1" i="1" lang="ru-RU" sz="1800" spc="-1" strike="noStrike">
                <a:solidFill>
                  <a:srgbClr val="0000ff"/>
                </a:solidFill>
                <a:latin typeface="Arial"/>
              </a:rPr>
              <a:t>Иоганн Галле</a:t>
            </a:r>
            <a:r>
              <a:rPr b="0" i="1" lang="ru-RU" sz="18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23 сентября 1846 г. обнаружил в созвездии Водолея неизвестную ранее планету – </a:t>
            </a:r>
            <a:r>
              <a:rPr b="0" i="1" lang="ru-RU" sz="1800" spc="-1" strike="noStrike">
                <a:solidFill>
                  <a:srgbClr val="c00000"/>
                </a:solidFill>
                <a:latin typeface="Arial"/>
              </a:rPr>
              <a:t>Нептун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.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422"/>
              </a:spcBef>
              <a:spcAft>
                <a:spcPts val="23"/>
              </a:spcAft>
              <a:tabLst>
                <a:tab algn="l" pos="0"/>
                <a:tab algn="l" pos="444240"/>
                <a:tab algn="l" pos="893520"/>
                <a:tab algn="l" pos="1342800"/>
                <a:tab algn="l" pos="1792080"/>
                <a:tab algn="l" pos="2241360"/>
                <a:tab algn="l" pos="2690640"/>
                <a:tab algn="l" pos="3139920"/>
                <a:tab algn="l" pos="3589200"/>
                <a:tab algn="l" pos="4038480"/>
                <a:tab algn="l" pos="4487760"/>
                <a:tab algn="l" pos="4937040"/>
                <a:tab algn="l" pos="5386320"/>
                <a:tab algn="l" pos="5835600"/>
                <a:tab algn="l" pos="6284880"/>
                <a:tab algn="l" pos="6734160"/>
                <a:tab algn="l" pos="7183080"/>
                <a:tab algn="l" pos="7632360"/>
                <a:tab algn="l" pos="8081640"/>
                <a:tab algn="l" pos="8530920"/>
                <a:tab algn="l" pos="8980200"/>
                <a:tab algn="l" pos="8982000"/>
                <a:tab algn="l" pos="9431280"/>
                <a:tab algn="l" pos="9880560"/>
                <a:tab algn="l" pos="10329840"/>
                <a:tab algn="l" pos="10779120"/>
                <a:tab algn="l" pos="10780560"/>
                <a:tab algn="l" pos="10782000"/>
              </a:tabLst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По возмущениям Урана и Нептуна была предсказана, а в 1930 году и обнаружена карликовая планета </a:t>
            </a:r>
            <a:r>
              <a:rPr b="0" i="1" lang="ru-RU" sz="1800" spc="-1" strike="noStrike">
                <a:solidFill>
                  <a:srgbClr val="c00000"/>
                </a:solidFill>
                <a:latin typeface="Arial"/>
              </a:rPr>
              <a:t>Плутон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.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225"/>
              </a:spcBef>
              <a:spcAft>
                <a:spcPts val="23"/>
              </a:spcAft>
              <a:tabLst>
                <a:tab algn="l" pos="0"/>
                <a:tab algn="l" pos="444240"/>
                <a:tab algn="l" pos="893520"/>
                <a:tab algn="l" pos="1342800"/>
                <a:tab algn="l" pos="1792080"/>
                <a:tab algn="l" pos="2241360"/>
                <a:tab algn="l" pos="2690640"/>
                <a:tab algn="l" pos="3139920"/>
                <a:tab algn="l" pos="3589200"/>
                <a:tab algn="l" pos="4038480"/>
                <a:tab algn="l" pos="4487760"/>
                <a:tab algn="l" pos="4937040"/>
                <a:tab algn="l" pos="5386320"/>
                <a:tab algn="l" pos="5835600"/>
                <a:tab algn="l" pos="6284880"/>
                <a:tab algn="l" pos="6734160"/>
                <a:tab algn="l" pos="7183080"/>
                <a:tab algn="l" pos="7632360"/>
                <a:tab algn="l" pos="8081640"/>
                <a:tab algn="l" pos="8530920"/>
                <a:tab algn="l" pos="8980200"/>
                <a:tab algn="l" pos="8982000"/>
                <a:tab algn="l" pos="9431280"/>
                <a:tab algn="l" pos="9880560"/>
                <a:tab algn="l" pos="10329840"/>
                <a:tab algn="l" pos="10779120"/>
                <a:tab algn="l" pos="10780560"/>
                <a:tab algn="l" pos="10782000"/>
              </a:tabLst>
            </a:pPr>
            <a:r>
              <a:rPr b="0" lang="ru-RU" sz="2400" spc="-1" strike="noStrike">
                <a:solidFill>
                  <a:srgbClr val="c00000"/>
                </a:solidFill>
                <a:latin typeface="Arial"/>
              </a:rPr>
              <a:t>Открытие Нептуна стало триумфом гелиоцентрической системы, 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23"/>
              </a:spcBef>
              <a:spcAft>
                <a:spcPts val="23"/>
              </a:spcAft>
              <a:tabLst>
                <a:tab algn="l" pos="0"/>
                <a:tab algn="l" pos="444240"/>
                <a:tab algn="l" pos="893520"/>
                <a:tab algn="l" pos="1342800"/>
                <a:tab algn="l" pos="1792080"/>
                <a:tab algn="l" pos="2241360"/>
                <a:tab algn="l" pos="2690640"/>
                <a:tab algn="l" pos="3139920"/>
                <a:tab algn="l" pos="3589200"/>
                <a:tab algn="l" pos="4038480"/>
                <a:tab algn="l" pos="4487760"/>
                <a:tab algn="l" pos="4937040"/>
                <a:tab algn="l" pos="5386320"/>
                <a:tab algn="l" pos="5835600"/>
                <a:tab algn="l" pos="6284880"/>
                <a:tab algn="l" pos="6734160"/>
                <a:tab algn="l" pos="7183080"/>
                <a:tab algn="l" pos="7632360"/>
                <a:tab algn="l" pos="8081640"/>
                <a:tab algn="l" pos="8530920"/>
                <a:tab algn="l" pos="8980200"/>
                <a:tab algn="l" pos="8982000"/>
                <a:tab algn="l" pos="9431280"/>
                <a:tab algn="l" pos="9880560"/>
                <a:tab algn="l" pos="10329840"/>
                <a:tab algn="l" pos="10779120"/>
                <a:tab algn="l" pos="10780560"/>
                <a:tab algn="l" pos="10782000"/>
              </a:tabLst>
            </a:pPr>
            <a:r>
              <a:rPr b="0" lang="ru-RU" sz="2400" spc="-1" strike="noStrike">
                <a:solidFill>
                  <a:srgbClr val="c00000"/>
                </a:solidFill>
                <a:latin typeface="Arial"/>
              </a:rPr>
              <a:t> </a:t>
            </a:r>
            <a:r>
              <a:rPr b="0" lang="ru-RU" sz="2400" spc="-1" strike="noStrike">
                <a:solidFill>
                  <a:srgbClr val="c00000"/>
                </a:solidFill>
                <a:latin typeface="Arial"/>
              </a:rPr>
              <a:t>подтверждением справедливости закона всемирного тяготения.</a:t>
            </a:r>
            <a:r>
              <a:rPr b="0" lang="ru-RU" sz="1800" spc="-1" strike="noStrike">
                <a:solidFill>
                  <a:srgbClr val="c00000"/>
                </a:solidFill>
                <a:latin typeface="Arial"/>
              </a:rPr>
              <a:t> 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03" name="" descr=""/>
          <p:cNvPicPr/>
          <p:nvPr/>
        </p:nvPicPr>
        <p:blipFill>
          <a:blip r:embed="rId2"/>
          <a:stretch/>
        </p:blipFill>
        <p:spPr>
          <a:xfrm>
            <a:off x="250920" y="830160"/>
            <a:ext cx="1614240" cy="1951200"/>
          </a:xfrm>
          <a:prstGeom prst="rect">
            <a:avLst/>
          </a:prstGeom>
          <a:ln w="0">
            <a:noFill/>
          </a:ln>
        </p:spPr>
      </p:pic>
      <p:sp>
        <p:nvSpPr>
          <p:cNvPr id="204" name=""/>
          <p:cNvSpPr/>
          <p:nvPr/>
        </p:nvSpPr>
        <p:spPr>
          <a:xfrm>
            <a:off x="222120" y="2503440"/>
            <a:ext cx="1603440" cy="272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23"/>
              </a:spcBef>
              <a:spcAft>
                <a:spcPts val="23"/>
              </a:spcAft>
              <a:tabLst>
                <a:tab algn="l" pos="0"/>
                <a:tab algn="l" pos="444240"/>
                <a:tab algn="l" pos="893520"/>
                <a:tab algn="l" pos="1342800"/>
                <a:tab algn="l" pos="1792080"/>
                <a:tab algn="l" pos="2241360"/>
                <a:tab algn="l" pos="2690640"/>
                <a:tab algn="l" pos="3139920"/>
                <a:tab algn="l" pos="3589200"/>
                <a:tab algn="l" pos="4038480"/>
                <a:tab algn="l" pos="4487760"/>
                <a:tab algn="l" pos="4937040"/>
                <a:tab algn="l" pos="5386320"/>
                <a:tab algn="l" pos="5835600"/>
                <a:tab algn="l" pos="6284880"/>
                <a:tab algn="l" pos="6734160"/>
                <a:tab algn="l" pos="7183080"/>
                <a:tab algn="l" pos="7632360"/>
                <a:tab algn="l" pos="8081640"/>
                <a:tab algn="l" pos="8530920"/>
                <a:tab algn="l" pos="8980200"/>
                <a:tab algn="l" pos="8982000"/>
                <a:tab algn="l" pos="9431280"/>
                <a:tab algn="l" pos="9880560"/>
                <a:tab algn="l" pos="10329840"/>
                <a:tab algn="l" pos="10779120"/>
                <a:tab algn="l" pos="10780560"/>
                <a:tab algn="l" pos="10782000"/>
              </a:tabLst>
            </a:pPr>
            <a:r>
              <a:rPr b="0" lang="ru-RU" sz="1200" spc="-1" strike="noStrike">
                <a:solidFill>
                  <a:srgbClr val="ffff00"/>
                </a:solidFill>
                <a:latin typeface="Arial"/>
              </a:rPr>
              <a:t>Вильям Гершель 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05" name="" descr=""/>
          <p:cNvPicPr/>
          <p:nvPr/>
        </p:nvPicPr>
        <p:blipFill>
          <a:blip r:embed="rId3"/>
          <a:stretch/>
        </p:blipFill>
        <p:spPr>
          <a:xfrm>
            <a:off x="7786800" y="554040"/>
            <a:ext cx="1212840" cy="1173240"/>
          </a:xfrm>
          <a:prstGeom prst="rect">
            <a:avLst/>
          </a:prstGeom>
          <a:ln w="0">
            <a:noFill/>
          </a:ln>
        </p:spPr>
      </p:pic>
      <p:pic>
        <p:nvPicPr>
          <p:cNvPr id="206" name="" descr=""/>
          <p:cNvPicPr/>
          <p:nvPr/>
        </p:nvPicPr>
        <p:blipFill>
          <a:blip r:embed="rId4"/>
          <a:stretch/>
        </p:blipFill>
        <p:spPr>
          <a:xfrm>
            <a:off x="7778880" y="1800360"/>
            <a:ext cx="1220760" cy="1220760"/>
          </a:xfrm>
          <a:prstGeom prst="rect">
            <a:avLst/>
          </a:prstGeom>
          <a:ln w="0">
            <a:noFill/>
          </a:ln>
        </p:spPr>
      </p:pic>
      <p:sp>
        <p:nvSpPr>
          <p:cNvPr id="207" name=""/>
          <p:cNvSpPr/>
          <p:nvPr/>
        </p:nvSpPr>
        <p:spPr>
          <a:xfrm>
            <a:off x="249120" y="4287960"/>
            <a:ext cx="1548000" cy="272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23"/>
              </a:spcBef>
              <a:spcAft>
                <a:spcPts val="23"/>
              </a:spcAft>
              <a:tabLst>
                <a:tab algn="l" pos="0"/>
                <a:tab algn="l" pos="444240"/>
                <a:tab algn="l" pos="893520"/>
                <a:tab algn="l" pos="1342800"/>
                <a:tab algn="l" pos="1792080"/>
                <a:tab algn="l" pos="2241360"/>
                <a:tab algn="l" pos="2690640"/>
                <a:tab algn="l" pos="3139920"/>
                <a:tab algn="l" pos="3589200"/>
                <a:tab algn="l" pos="4038480"/>
                <a:tab algn="l" pos="4487760"/>
                <a:tab algn="l" pos="4937040"/>
                <a:tab algn="l" pos="5386320"/>
                <a:tab algn="l" pos="5835600"/>
                <a:tab algn="l" pos="6284880"/>
                <a:tab algn="l" pos="6734160"/>
                <a:tab algn="l" pos="7183080"/>
                <a:tab algn="l" pos="7632360"/>
                <a:tab algn="l" pos="8081640"/>
                <a:tab algn="l" pos="8530920"/>
                <a:tab algn="l" pos="8980200"/>
                <a:tab algn="l" pos="8982000"/>
                <a:tab algn="l" pos="9431280"/>
                <a:tab algn="l" pos="9880560"/>
                <a:tab algn="l" pos="10329840"/>
                <a:tab algn="l" pos="10779120"/>
                <a:tab algn="l" pos="10780560"/>
                <a:tab algn="l" pos="10782000"/>
              </a:tabLst>
            </a:pPr>
            <a:r>
              <a:rPr b="0" lang="ru-RU" sz="1200" spc="-1" strike="noStrike">
                <a:solidFill>
                  <a:srgbClr val="ffff00"/>
                </a:solidFill>
                <a:latin typeface="Arial"/>
              </a:rPr>
              <a:t>Джон Адамс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08" name="" descr=""/>
          <p:cNvPicPr/>
          <p:nvPr/>
        </p:nvPicPr>
        <p:blipFill>
          <a:blip r:embed="rId5"/>
          <a:stretch/>
        </p:blipFill>
        <p:spPr>
          <a:xfrm>
            <a:off x="262080" y="4632480"/>
            <a:ext cx="1622160" cy="1820880"/>
          </a:xfrm>
          <a:prstGeom prst="rect">
            <a:avLst/>
          </a:prstGeom>
          <a:ln w="0">
            <a:noFill/>
          </a:ln>
        </p:spPr>
      </p:pic>
      <p:sp>
        <p:nvSpPr>
          <p:cNvPr id="209" name=""/>
          <p:cNvSpPr/>
          <p:nvPr/>
        </p:nvSpPr>
        <p:spPr>
          <a:xfrm>
            <a:off x="277920" y="6175440"/>
            <a:ext cx="1492200" cy="272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23"/>
              </a:spcBef>
              <a:spcAft>
                <a:spcPts val="23"/>
              </a:spcAft>
              <a:tabLst>
                <a:tab algn="l" pos="0"/>
                <a:tab algn="l" pos="444240"/>
                <a:tab algn="l" pos="893520"/>
                <a:tab algn="l" pos="1342800"/>
                <a:tab algn="l" pos="1792080"/>
                <a:tab algn="l" pos="2241360"/>
                <a:tab algn="l" pos="2690640"/>
                <a:tab algn="l" pos="3139920"/>
                <a:tab algn="l" pos="3589200"/>
                <a:tab algn="l" pos="4038480"/>
                <a:tab algn="l" pos="4487760"/>
                <a:tab algn="l" pos="4937040"/>
                <a:tab algn="l" pos="5386320"/>
                <a:tab algn="l" pos="5835600"/>
                <a:tab algn="l" pos="6284880"/>
                <a:tab algn="l" pos="6734160"/>
                <a:tab algn="l" pos="7183080"/>
                <a:tab algn="l" pos="7632360"/>
                <a:tab algn="l" pos="8081640"/>
                <a:tab algn="l" pos="8530920"/>
                <a:tab algn="l" pos="8980200"/>
                <a:tab algn="l" pos="8982000"/>
                <a:tab algn="l" pos="9431280"/>
                <a:tab algn="l" pos="9880560"/>
                <a:tab algn="l" pos="10329840"/>
                <a:tab algn="l" pos="10779120"/>
                <a:tab algn="l" pos="10780560"/>
                <a:tab algn="l" pos="10782000"/>
              </a:tabLst>
            </a:pPr>
            <a:r>
              <a:rPr b="0" lang="ru-RU" sz="1200" spc="-1" strike="noStrike">
                <a:solidFill>
                  <a:srgbClr val="ffff00"/>
                </a:solidFill>
                <a:latin typeface="Arial"/>
              </a:rPr>
              <a:t>Урбен Леверье 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10" name="" descr=""/>
          <p:cNvPicPr/>
          <p:nvPr/>
        </p:nvPicPr>
        <p:blipFill>
          <a:blip r:embed="rId6"/>
          <a:stretch/>
        </p:blipFill>
        <p:spPr>
          <a:xfrm>
            <a:off x="7454880" y="4464000"/>
            <a:ext cx="1617840" cy="1876320"/>
          </a:xfrm>
          <a:prstGeom prst="rect">
            <a:avLst/>
          </a:prstGeom>
          <a:ln w="0">
            <a:noFill/>
          </a:ln>
        </p:spPr>
      </p:pic>
      <p:sp>
        <p:nvSpPr>
          <p:cNvPr id="211" name=""/>
          <p:cNvSpPr/>
          <p:nvPr/>
        </p:nvSpPr>
        <p:spPr>
          <a:xfrm>
            <a:off x="7419960" y="6062760"/>
            <a:ext cx="1533600" cy="272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23"/>
              </a:spcBef>
              <a:spcAft>
                <a:spcPts val="23"/>
              </a:spcAft>
              <a:tabLst>
                <a:tab algn="l" pos="0"/>
                <a:tab algn="l" pos="444240"/>
                <a:tab algn="l" pos="893520"/>
                <a:tab algn="l" pos="1342800"/>
                <a:tab algn="l" pos="1792080"/>
                <a:tab algn="l" pos="2241360"/>
                <a:tab algn="l" pos="2690640"/>
                <a:tab algn="l" pos="3139920"/>
                <a:tab algn="l" pos="3589200"/>
                <a:tab algn="l" pos="4038480"/>
                <a:tab algn="l" pos="4487760"/>
                <a:tab algn="l" pos="4937040"/>
                <a:tab algn="l" pos="5386320"/>
                <a:tab algn="l" pos="5835600"/>
                <a:tab algn="l" pos="6284880"/>
                <a:tab algn="l" pos="6734160"/>
                <a:tab algn="l" pos="7183080"/>
                <a:tab algn="l" pos="7632360"/>
                <a:tab algn="l" pos="8081640"/>
                <a:tab algn="l" pos="8530920"/>
                <a:tab algn="l" pos="8980200"/>
                <a:tab algn="l" pos="8982000"/>
                <a:tab algn="l" pos="9431280"/>
                <a:tab algn="l" pos="9880560"/>
                <a:tab algn="l" pos="10329840"/>
                <a:tab algn="l" pos="10779120"/>
                <a:tab algn="l" pos="10780560"/>
                <a:tab algn="l" pos="10782000"/>
              </a:tabLst>
            </a:pPr>
            <a:r>
              <a:rPr b="0" lang="ru-RU" sz="1200" spc="-1" strike="noStrike">
                <a:solidFill>
                  <a:srgbClr val="ffff00"/>
                </a:solidFill>
                <a:latin typeface="Arial"/>
              </a:rPr>
              <a:t>Иоганн Галле 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12" name="" descr=""/>
          <p:cNvPicPr/>
          <p:nvPr/>
        </p:nvPicPr>
        <p:blipFill>
          <a:blip r:embed="rId7"/>
          <a:stretch/>
        </p:blipFill>
        <p:spPr>
          <a:xfrm>
            <a:off x="7764480" y="3129120"/>
            <a:ext cx="1235160" cy="1182600"/>
          </a:xfrm>
          <a:prstGeom prst="rect">
            <a:avLst/>
          </a:prstGeom>
          <a:ln w="0">
            <a:noFill/>
          </a:ln>
        </p:spPr>
      </p:pic>
      <p:sp>
        <p:nvSpPr>
          <p:cNvPr id="213" name=""/>
          <p:cNvSpPr/>
          <p:nvPr/>
        </p:nvSpPr>
        <p:spPr>
          <a:xfrm>
            <a:off x="7740720" y="1571760"/>
            <a:ext cx="1222200" cy="272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  <a:spcBef>
                <a:spcPts val="23"/>
              </a:spcBef>
              <a:spcAft>
                <a:spcPts val="23"/>
              </a:spcAft>
              <a:tabLst>
                <a:tab algn="l" pos="0"/>
                <a:tab algn="l" pos="444240"/>
                <a:tab algn="l" pos="893520"/>
                <a:tab algn="l" pos="1342800"/>
                <a:tab algn="l" pos="1792080"/>
                <a:tab algn="l" pos="2241360"/>
                <a:tab algn="l" pos="2690640"/>
                <a:tab algn="l" pos="3139920"/>
                <a:tab algn="l" pos="3589200"/>
                <a:tab algn="l" pos="4038480"/>
                <a:tab algn="l" pos="4487760"/>
                <a:tab algn="l" pos="4937040"/>
                <a:tab algn="l" pos="5386320"/>
                <a:tab algn="l" pos="5835600"/>
                <a:tab algn="l" pos="6284880"/>
                <a:tab algn="l" pos="6734160"/>
                <a:tab algn="l" pos="7183080"/>
                <a:tab algn="l" pos="7632360"/>
                <a:tab algn="l" pos="8081640"/>
                <a:tab algn="l" pos="8530920"/>
                <a:tab algn="l" pos="8980200"/>
                <a:tab algn="l" pos="8982000"/>
                <a:tab algn="l" pos="9431280"/>
                <a:tab algn="l" pos="9880560"/>
                <a:tab algn="l" pos="10329840"/>
                <a:tab algn="l" pos="10779120"/>
                <a:tab algn="l" pos="10780560"/>
                <a:tab algn="l" pos="10782000"/>
              </a:tabLst>
            </a:pPr>
            <a:r>
              <a:rPr b="0" lang="ru-RU" sz="1200" spc="-1" strike="noStrike">
                <a:solidFill>
                  <a:srgbClr val="ffffff"/>
                </a:solidFill>
                <a:latin typeface="Arial"/>
              </a:rPr>
              <a:t>Уран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4" name=""/>
          <p:cNvSpPr/>
          <p:nvPr/>
        </p:nvSpPr>
        <p:spPr>
          <a:xfrm>
            <a:off x="7718400" y="2855880"/>
            <a:ext cx="1222560" cy="272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  <a:spcBef>
                <a:spcPts val="23"/>
              </a:spcBef>
              <a:spcAft>
                <a:spcPts val="23"/>
              </a:spcAft>
              <a:tabLst>
                <a:tab algn="l" pos="0"/>
                <a:tab algn="l" pos="444240"/>
                <a:tab algn="l" pos="893520"/>
                <a:tab algn="l" pos="1342800"/>
                <a:tab algn="l" pos="1792080"/>
                <a:tab algn="l" pos="2241360"/>
                <a:tab algn="l" pos="2690640"/>
                <a:tab algn="l" pos="3139920"/>
                <a:tab algn="l" pos="3589200"/>
                <a:tab algn="l" pos="4038480"/>
                <a:tab algn="l" pos="4487760"/>
                <a:tab algn="l" pos="4937040"/>
                <a:tab algn="l" pos="5386320"/>
                <a:tab algn="l" pos="5835600"/>
                <a:tab algn="l" pos="6284880"/>
                <a:tab algn="l" pos="6734160"/>
                <a:tab algn="l" pos="7183080"/>
                <a:tab algn="l" pos="7632360"/>
                <a:tab algn="l" pos="8081640"/>
                <a:tab algn="l" pos="8530920"/>
                <a:tab algn="l" pos="8980200"/>
                <a:tab algn="l" pos="8982000"/>
                <a:tab algn="l" pos="9431280"/>
                <a:tab algn="l" pos="9880560"/>
                <a:tab algn="l" pos="10329840"/>
                <a:tab algn="l" pos="10779120"/>
                <a:tab algn="l" pos="10780560"/>
                <a:tab algn="l" pos="10782000"/>
              </a:tabLst>
            </a:pPr>
            <a:r>
              <a:rPr b="0" lang="ru-RU" sz="1200" spc="-1" strike="noStrike">
                <a:solidFill>
                  <a:srgbClr val="ffffff"/>
                </a:solidFill>
                <a:latin typeface="Arial"/>
              </a:rPr>
              <a:t>Нептун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5" name=""/>
          <p:cNvSpPr/>
          <p:nvPr/>
        </p:nvSpPr>
        <p:spPr>
          <a:xfrm>
            <a:off x="7731000" y="4087800"/>
            <a:ext cx="1222560" cy="272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  <a:spcBef>
                <a:spcPts val="23"/>
              </a:spcBef>
              <a:spcAft>
                <a:spcPts val="23"/>
              </a:spcAft>
              <a:tabLst>
                <a:tab algn="l" pos="0"/>
                <a:tab algn="l" pos="444240"/>
                <a:tab algn="l" pos="893520"/>
                <a:tab algn="l" pos="1342800"/>
                <a:tab algn="l" pos="1792080"/>
                <a:tab algn="l" pos="2241360"/>
                <a:tab algn="l" pos="2690640"/>
                <a:tab algn="l" pos="3139920"/>
                <a:tab algn="l" pos="3589200"/>
                <a:tab algn="l" pos="4038480"/>
                <a:tab algn="l" pos="4487760"/>
                <a:tab algn="l" pos="4937040"/>
                <a:tab algn="l" pos="5386320"/>
                <a:tab algn="l" pos="5835600"/>
                <a:tab algn="l" pos="6284880"/>
                <a:tab algn="l" pos="6734160"/>
                <a:tab algn="l" pos="7183080"/>
                <a:tab algn="l" pos="7632360"/>
                <a:tab algn="l" pos="8081640"/>
                <a:tab algn="l" pos="8530920"/>
                <a:tab algn="l" pos="8980200"/>
                <a:tab algn="l" pos="8982000"/>
                <a:tab algn="l" pos="9431280"/>
                <a:tab algn="l" pos="9880560"/>
                <a:tab algn="l" pos="10329840"/>
                <a:tab algn="l" pos="10779120"/>
                <a:tab algn="l" pos="10780560"/>
                <a:tab algn="l" pos="10782000"/>
              </a:tabLst>
            </a:pPr>
            <a:r>
              <a:rPr b="0" lang="ru-RU" sz="1200" spc="-1" strike="noStrike">
                <a:solidFill>
                  <a:srgbClr val="ffffff"/>
                </a:solidFill>
                <a:latin typeface="Arial"/>
              </a:rPr>
              <a:t>Плутон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" descr=""/>
          <p:cNvPicPr/>
          <p:nvPr/>
        </p:nvPicPr>
        <p:blipFill>
          <a:blip r:embed="rId1"/>
          <a:srcRect l="0" t="8047" r="0" b="7433"/>
          <a:stretch/>
        </p:blipFill>
        <p:spPr>
          <a:xfrm>
            <a:off x="52560" y="0"/>
            <a:ext cx="4770360" cy="3024360"/>
          </a:xfrm>
          <a:prstGeom prst="rect">
            <a:avLst/>
          </a:prstGeom>
          <a:ln w="0">
            <a:noFill/>
          </a:ln>
        </p:spPr>
      </p:pic>
      <p:pic>
        <p:nvPicPr>
          <p:cNvPr id="93" name="" descr=""/>
          <p:cNvPicPr/>
          <p:nvPr/>
        </p:nvPicPr>
        <p:blipFill>
          <a:blip r:embed="rId2"/>
          <a:stretch/>
        </p:blipFill>
        <p:spPr>
          <a:xfrm>
            <a:off x="3095640" y="2808360"/>
            <a:ext cx="6046920" cy="3668760"/>
          </a:xfrm>
          <a:prstGeom prst="rect">
            <a:avLst/>
          </a:prstGeom>
          <a:ln w="0">
            <a:noFill/>
          </a:ln>
        </p:spPr>
      </p:pic>
    </p:spTree>
  </p:cSld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"/>
          <p:cNvSpPr/>
          <p:nvPr/>
        </p:nvSpPr>
        <p:spPr>
          <a:xfrm>
            <a:off x="0" y="189000"/>
            <a:ext cx="9144000" cy="1295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spcBef>
                <a:spcPts val="473"/>
              </a:spcBef>
              <a:spcAft>
                <a:spcPts val="23"/>
              </a:spcAft>
              <a:tabLst>
                <a:tab algn="l" pos="0"/>
                <a:tab algn="l" pos="444240"/>
                <a:tab algn="l" pos="893520"/>
                <a:tab algn="l" pos="1342800"/>
                <a:tab algn="l" pos="1792080"/>
                <a:tab algn="l" pos="2241360"/>
                <a:tab algn="l" pos="2690640"/>
                <a:tab algn="l" pos="3139920"/>
                <a:tab algn="l" pos="3589200"/>
                <a:tab algn="l" pos="4038480"/>
                <a:tab algn="l" pos="4487760"/>
                <a:tab algn="l" pos="4937040"/>
                <a:tab algn="l" pos="5386320"/>
                <a:tab algn="l" pos="5835600"/>
                <a:tab algn="l" pos="6284880"/>
                <a:tab algn="l" pos="6734160"/>
                <a:tab algn="l" pos="7183080"/>
                <a:tab algn="l" pos="7632360"/>
                <a:tab algn="l" pos="8081640"/>
                <a:tab algn="l" pos="8530920"/>
                <a:tab algn="l" pos="8980200"/>
                <a:tab algn="l" pos="8982000"/>
                <a:tab algn="l" pos="9431280"/>
                <a:tab algn="l" pos="9880560"/>
                <a:tab algn="l" pos="10329840"/>
                <a:tab algn="l" pos="10779120"/>
                <a:tab algn="l" pos="10780560"/>
                <a:tab algn="l" pos="10782000"/>
              </a:tabLst>
            </a:pPr>
            <a:r>
              <a:rPr b="1" lang="ru-RU" sz="2600" spc="-1" strike="noStrike">
                <a:solidFill>
                  <a:srgbClr val="c9211e"/>
                </a:solidFill>
                <a:latin typeface="Arial"/>
              </a:rPr>
              <a:t>В теории Николая Коперника, создателя гелиоцентрической системы мира, </a:t>
            </a:r>
            <a:br/>
            <a:r>
              <a:rPr b="1" lang="ru-RU" sz="2600" spc="-1" strike="noStrike">
                <a:solidFill>
                  <a:srgbClr val="c9211e"/>
                </a:solidFill>
                <a:latin typeface="Arial"/>
              </a:rPr>
              <a:t>круговое движение также не подвергалось сомнению.</a:t>
            </a:r>
            <a:endParaRPr b="0" lang="ru-RU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" name=""/>
          <p:cNvSpPr/>
          <p:nvPr/>
        </p:nvSpPr>
        <p:spPr>
          <a:xfrm>
            <a:off x="900000" y="5734080"/>
            <a:ext cx="3132360" cy="891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spcBef>
                <a:spcPts val="1023"/>
              </a:spcBef>
              <a:spcAft>
                <a:spcPts val="23"/>
              </a:spcAft>
              <a:tabLst>
                <a:tab algn="l" pos="0"/>
                <a:tab algn="l" pos="444240"/>
                <a:tab algn="l" pos="893520"/>
                <a:tab algn="l" pos="1342800"/>
                <a:tab algn="l" pos="1792080"/>
                <a:tab algn="l" pos="2241360"/>
                <a:tab algn="l" pos="2690640"/>
                <a:tab algn="l" pos="3139920"/>
                <a:tab algn="l" pos="3589200"/>
                <a:tab algn="l" pos="4038480"/>
                <a:tab algn="l" pos="4487760"/>
                <a:tab algn="l" pos="4937040"/>
                <a:tab algn="l" pos="5386320"/>
                <a:tab algn="l" pos="5835600"/>
                <a:tab algn="l" pos="6284880"/>
                <a:tab algn="l" pos="6734160"/>
                <a:tab algn="l" pos="7183080"/>
                <a:tab algn="l" pos="7632360"/>
                <a:tab algn="l" pos="8081640"/>
                <a:tab algn="l" pos="8530920"/>
                <a:tab algn="l" pos="8980200"/>
                <a:tab algn="l" pos="8982000"/>
                <a:tab algn="l" pos="9431280"/>
                <a:tab algn="l" pos="9880560"/>
                <a:tab algn="l" pos="10329840"/>
                <a:tab algn="l" pos="10779120"/>
                <a:tab algn="l" pos="10780560"/>
                <a:tab algn="l" pos="10782000"/>
              </a:tabLst>
            </a:pPr>
            <a:r>
              <a:rPr b="0" lang="ru-RU" sz="2600" spc="-1" strike="noStrike">
                <a:solidFill>
                  <a:srgbClr val="000000"/>
                </a:solidFill>
                <a:latin typeface="Arial"/>
              </a:rPr>
              <a:t>Николай Коперник </a:t>
            </a:r>
            <a:endParaRPr b="0" lang="ru-RU" sz="26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spcBef>
                <a:spcPts val="23"/>
              </a:spcBef>
              <a:spcAft>
                <a:spcPts val="23"/>
              </a:spcAft>
              <a:tabLst>
                <a:tab algn="l" pos="0"/>
                <a:tab algn="l" pos="444240"/>
                <a:tab algn="l" pos="893520"/>
                <a:tab algn="l" pos="1342800"/>
                <a:tab algn="l" pos="1792080"/>
                <a:tab algn="l" pos="2241360"/>
                <a:tab algn="l" pos="2690640"/>
                <a:tab algn="l" pos="3139920"/>
                <a:tab algn="l" pos="3589200"/>
                <a:tab algn="l" pos="4038480"/>
                <a:tab algn="l" pos="4487760"/>
                <a:tab algn="l" pos="4937040"/>
                <a:tab algn="l" pos="5386320"/>
                <a:tab algn="l" pos="5835600"/>
                <a:tab algn="l" pos="6284880"/>
                <a:tab algn="l" pos="6734160"/>
                <a:tab algn="l" pos="7183080"/>
                <a:tab algn="l" pos="7632360"/>
                <a:tab algn="l" pos="8081640"/>
                <a:tab algn="l" pos="8530920"/>
                <a:tab algn="l" pos="8980200"/>
                <a:tab algn="l" pos="8982000"/>
                <a:tab algn="l" pos="9431280"/>
                <a:tab algn="l" pos="9880560"/>
                <a:tab algn="l" pos="10329840"/>
                <a:tab algn="l" pos="10779120"/>
                <a:tab algn="l" pos="10780560"/>
                <a:tab algn="l" pos="10782000"/>
              </a:tabLst>
            </a:pPr>
            <a:r>
              <a:rPr b="0" lang="ru-RU" sz="2600" spc="-1" strike="noStrike">
                <a:solidFill>
                  <a:srgbClr val="000000"/>
                </a:solidFill>
                <a:latin typeface="Arial"/>
              </a:rPr>
              <a:t>(1473 –1543) </a:t>
            </a:r>
            <a:endParaRPr b="0" lang="ru-RU" sz="2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6" name="" descr=""/>
          <p:cNvPicPr/>
          <p:nvPr/>
        </p:nvPicPr>
        <p:blipFill>
          <a:blip r:embed="rId1"/>
          <a:stretch/>
        </p:blipFill>
        <p:spPr>
          <a:xfrm>
            <a:off x="826920" y="1844640"/>
            <a:ext cx="2862360" cy="3816360"/>
          </a:xfrm>
          <a:prstGeom prst="rect">
            <a:avLst/>
          </a:prstGeom>
          <a:ln w="0">
            <a:noFill/>
          </a:ln>
        </p:spPr>
      </p:pic>
      <p:pic>
        <p:nvPicPr>
          <p:cNvPr id="97" name="" descr=""/>
          <p:cNvPicPr/>
          <p:nvPr/>
        </p:nvPicPr>
        <p:blipFill>
          <a:blip r:embed="rId2"/>
          <a:stretch/>
        </p:blipFill>
        <p:spPr>
          <a:xfrm>
            <a:off x="4643280" y="1844640"/>
            <a:ext cx="3816360" cy="3816360"/>
          </a:xfrm>
          <a:prstGeom prst="rect">
            <a:avLst/>
          </a:prstGeom>
          <a:ln w="0">
            <a:noFill/>
          </a:ln>
        </p:spPr>
      </p:pic>
      <p:sp>
        <p:nvSpPr>
          <p:cNvPr id="98" name=""/>
          <p:cNvSpPr/>
          <p:nvPr/>
        </p:nvSpPr>
        <p:spPr>
          <a:xfrm>
            <a:off x="4211640" y="5734080"/>
            <a:ext cx="4608360" cy="885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>
              <a:spcBef>
                <a:spcPts val="1023"/>
              </a:spcBef>
              <a:spcAft>
                <a:spcPts val="23"/>
              </a:spcAft>
              <a:tabLst>
                <a:tab algn="l" pos="0"/>
                <a:tab algn="l" pos="444240"/>
                <a:tab algn="l" pos="893520"/>
                <a:tab algn="l" pos="1342800"/>
                <a:tab algn="l" pos="1792080"/>
                <a:tab algn="l" pos="2241360"/>
                <a:tab algn="l" pos="2690640"/>
                <a:tab algn="l" pos="3139920"/>
                <a:tab algn="l" pos="3589200"/>
                <a:tab algn="l" pos="4038480"/>
                <a:tab algn="l" pos="4487760"/>
                <a:tab algn="l" pos="4937040"/>
                <a:tab algn="l" pos="5386320"/>
                <a:tab algn="l" pos="5835600"/>
                <a:tab algn="l" pos="6284880"/>
                <a:tab algn="l" pos="6734160"/>
                <a:tab algn="l" pos="7183080"/>
                <a:tab algn="l" pos="7632360"/>
                <a:tab algn="l" pos="8081640"/>
                <a:tab algn="l" pos="8530920"/>
                <a:tab algn="l" pos="8980200"/>
                <a:tab algn="l" pos="8982000"/>
                <a:tab algn="l" pos="9431280"/>
                <a:tab algn="l" pos="9880560"/>
                <a:tab algn="l" pos="10329840"/>
                <a:tab algn="l" pos="10779120"/>
                <a:tab algn="l" pos="10780560"/>
                <a:tab algn="l" pos="10782000"/>
              </a:tabLst>
            </a:pPr>
            <a:r>
              <a:rPr b="0" lang="ru-RU" sz="2600" spc="-1" strike="noStrike">
                <a:solidFill>
                  <a:srgbClr val="000000"/>
                </a:solidFill>
                <a:latin typeface="Arial"/>
              </a:rPr>
              <a:t>Гелиоцентрическая система мира Коперника</a:t>
            </a:r>
            <a:endParaRPr b="0" lang="ru-RU" sz="2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" descr=""/>
          <p:cNvPicPr/>
          <p:nvPr/>
        </p:nvPicPr>
        <p:blipFill>
          <a:blip r:embed="rId1"/>
          <a:stretch/>
        </p:blipFill>
        <p:spPr>
          <a:xfrm>
            <a:off x="493560" y="622440"/>
            <a:ext cx="8237520" cy="4778280"/>
          </a:xfrm>
          <a:prstGeom prst="rect">
            <a:avLst/>
          </a:prstGeom>
          <a:ln w="0">
            <a:noFill/>
          </a:ln>
        </p:spPr>
      </p:pic>
    </p:spTree>
  </p:cSld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" descr=""/>
          <p:cNvPicPr/>
          <p:nvPr/>
        </p:nvPicPr>
        <p:blipFill>
          <a:blip r:embed="rId1"/>
          <a:stretch/>
        </p:blipFill>
        <p:spPr>
          <a:xfrm>
            <a:off x="727200" y="0"/>
            <a:ext cx="7481880" cy="6621480"/>
          </a:xfrm>
          <a:prstGeom prst="rect">
            <a:avLst/>
          </a:prstGeom>
          <a:ln w="0">
            <a:noFill/>
          </a:ln>
        </p:spPr>
      </p:pic>
    </p:spTree>
  </p:cSld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"/>
          <p:cNvSpPr/>
          <p:nvPr/>
        </p:nvSpPr>
        <p:spPr>
          <a:xfrm>
            <a:off x="2735280" y="14400"/>
            <a:ext cx="5832360" cy="1137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ct val="93000"/>
              </a:lnSpc>
              <a:spcBef>
                <a:spcPts val="23"/>
              </a:spcBef>
              <a:spcAft>
                <a:spcPts val="23"/>
              </a:spcAft>
              <a:tabLst>
                <a:tab algn="l" pos="0"/>
                <a:tab algn="l" pos="444240"/>
                <a:tab algn="l" pos="893520"/>
                <a:tab algn="l" pos="1342800"/>
                <a:tab algn="l" pos="1792080"/>
                <a:tab algn="l" pos="2241360"/>
                <a:tab algn="l" pos="2690640"/>
                <a:tab algn="l" pos="3139920"/>
                <a:tab algn="l" pos="3589200"/>
                <a:tab algn="l" pos="4038480"/>
                <a:tab algn="l" pos="4487760"/>
                <a:tab algn="l" pos="4937040"/>
                <a:tab algn="l" pos="5386320"/>
                <a:tab algn="l" pos="5835600"/>
                <a:tab algn="l" pos="6284880"/>
                <a:tab algn="l" pos="6734160"/>
                <a:tab algn="l" pos="7183080"/>
                <a:tab algn="l" pos="7632360"/>
                <a:tab algn="l" pos="8081640"/>
                <a:tab algn="l" pos="8530920"/>
                <a:tab algn="l" pos="8980200"/>
                <a:tab algn="l" pos="8982000"/>
                <a:tab algn="l" pos="9431280"/>
                <a:tab algn="l" pos="9880560"/>
                <a:tab algn="l" pos="10329840"/>
                <a:tab algn="l" pos="10779120"/>
                <a:tab algn="l" pos="10780560"/>
                <a:tab algn="l" pos="10782000"/>
              </a:tabLst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Орбита Меркурия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2" name="" descr=""/>
          <p:cNvPicPr/>
          <p:nvPr/>
        </p:nvPicPr>
        <p:blipFill>
          <a:blip r:embed="rId1"/>
          <a:stretch/>
        </p:blipFill>
        <p:spPr>
          <a:xfrm>
            <a:off x="2376360" y="1152360"/>
            <a:ext cx="4103640" cy="4133880"/>
          </a:xfrm>
          <a:prstGeom prst="rect">
            <a:avLst/>
          </a:prstGeom>
          <a:ln w="0">
            <a:noFill/>
          </a:ln>
        </p:spPr>
      </p:pic>
    </p:spTree>
  </p:cSld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1176</TotalTime>
  <Application>LibreOffice/7.1.7.2$Linux_X86_64 LibreOffice_project/10$Build-2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2004-09-10T16:33:46Z</dcterms:created>
  <dc:creator>Victor</dc:creator>
  <dc:description/>
  <dc:language>ru-RU</dc:language>
  <cp:lastModifiedBy/>
  <dcterms:modified xsi:type="dcterms:W3CDTF">2022-01-24T22:24:25Z</dcterms:modified>
  <cp:revision>86</cp:revision>
  <dc:subject/>
  <dc:title>Законы Кеплера - законы движения небесных тел</dc:title>
</cp:coreProperties>
</file>